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75" r:id="rId2"/>
    <p:sldId id="294" r:id="rId3"/>
    <p:sldId id="299" r:id="rId4"/>
    <p:sldId id="295" r:id="rId5"/>
    <p:sldId id="300" r:id="rId6"/>
    <p:sldId id="302" r:id="rId7"/>
    <p:sldId id="296" r:id="rId8"/>
    <p:sldId id="310" r:id="rId9"/>
    <p:sldId id="297" r:id="rId10"/>
    <p:sldId id="303" r:id="rId11"/>
    <p:sldId id="305" r:id="rId12"/>
    <p:sldId id="308" r:id="rId13"/>
    <p:sldId id="306" r:id="rId14"/>
    <p:sldId id="309" r:id="rId15"/>
    <p:sldId id="311" r:id="rId16"/>
    <p:sldId id="304" r:id="rId17"/>
    <p:sldId id="307" r:id="rId18"/>
    <p:sldId id="279" r:id="rId19"/>
    <p:sldId id="265" r:id="rId20"/>
    <p:sldId id="283" r:id="rId21"/>
    <p:sldId id="261" r:id="rId22"/>
    <p:sldId id="264" r:id="rId23"/>
    <p:sldId id="266" r:id="rId24"/>
    <p:sldId id="257" r:id="rId25"/>
    <p:sldId id="262" r:id="rId26"/>
    <p:sldId id="284" r:id="rId27"/>
    <p:sldId id="258" r:id="rId28"/>
    <p:sldId id="269" r:id="rId29"/>
    <p:sldId id="280" r:id="rId30"/>
    <p:sldId id="260" r:id="rId31"/>
    <p:sldId id="270" r:id="rId32"/>
    <p:sldId id="259" r:id="rId33"/>
    <p:sldId id="288" r:id="rId34"/>
    <p:sldId id="271" r:id="rId35"/>
    <p:sldId id="293" r:id="rId36"/>
    <p:sldId id="290" r:id="rId37"/>
    <p:sldId id="292" r:id="rId38"/>
    <p:sldId id="282" r:id="rId39"/>
    <p:sldId id="277" r:id="rId4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86"/>
    <a:srgbClr val="004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1906" autoAdjust="0"/>
  </p:normalViewPr>
  <p:slideViewPr>
    <p:cSldViewPr snapToGrid="0">
      <p:cViewPr varScale="1">
        <p:scale>
          <a:sx n="115" d="100"/>
          <a:sy n="115" d="100"/>
        </p:scale>
        <p:origin x="396" y="11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D63A5C7-692F-41BD-833B-245D031CC413}" type="datetimeFigureOut">
              <a:rPr lang="he-IL" smtClean="0"/>
              <a:t>ז'/ניסן/תשפ"ו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C460146-3BC6-45C3-8732-AB0372A6D8D3}" type="slidenum">
              <a:rPr lang="he-IL" smtClean="0"/>
              <a:t>‹#›</a:t>
            </a:fld>
            <a:endParaRPr lang="he-IL"/>
          </a:p>
        </p:txBody>
      </p:sp>
    </p:spTree>
    <p:extLst>
      <p:ext uri="{BB962C8B-B14F-4D97-AF65-F5344CB8AC3E}">
        <p14:creationId xmlns:p14="http://schemas.microsoft.com/office/powerpoint/2010/main" val="22172721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C460146-3BC6-45C3-8732-AB0372A6D8D3}" type="slidenum">
              <a:rPr lang="he-IL" smtClean="0"/>
              <a:t>1</a:t>
            </a:fld>
            <a:endParaRPr lang="he-IL"/>
          </a:p>
        </p:txBody>
      </p:sp>
    </p:spTree>
    <p:extLst>
      <p:ext uri="{BB962C8B-B14F-4D97-AF65-F5344CB8AC3E}">
        <p14:creationId xmlns:p14="http://schemas.microsoft.com/office/powerpoint/2010/main" val="364477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C460146-3BC6-45C3-8732-AB0372A6D8D3}" type="slidenum">
              <a:rPr lang="he-IL" smtClean="0"/>
              <a:t>27</a:t>
            </a:fld>
            <a:endParaRPr lang="he-IL"/>
          </a:p>
        </p:txBody>
      </p:sp>
    </p:spTree>
    <p:extLst>
      <p:ext uri="{BB962C8B-B14F-4D97-AF65-F5344CB8AC3E}">
        <p14:creationId xmlns:p14="http://schemas.microsoft.com/office/powerpoint/2010/main" val="161438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94F58CF9-0C28-4AAB-89AC-2B92B6F7C27D}" type="datetimeFigureOut">
              <a:rPr lang="he-IL" smtClean="0"/>
              <a:t>ז'/ניסן/תשפ"ו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6E39BC9-D1FE-4ED0-85C3-019DF5B951EC}" type="slidenum">
              <a:rPr lang="he-IL" smtClean="0"/>
              <a:t>‹#›</a:t>
            </a:fld>
            <a:endParaRPr lang="he-IL"/>
          </a:p>
        </p:txBody>
      </p:sp>
    </p:spTree>
    <p:extLst>
      <p:ext uri="{BB962C8B-B14F-4D97-AF65-F5344CB8AC3E}">
        <p14:creationId xmlns:p14="http://schemas.microsoft.com/office/powerpoint/2010/main" val="72703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4F58CF9-0C28-4AAB-89AC-2B92B6F7C27D}" type="datetimeFigureOut">
              <a:rPr lang="he-IL" smtClean="0"/>
              <a:t>ז'/ניסן/תשפ"ו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6E39BC9-D1FE-4ED0-85C3-019DF5B951EC}" type="slidenum">
              <a:rPr lang="he-IL" smtClean="0"/>
              <a:t>‹#›</a:t>
            </a:fld>
            <a:endParaRPr lang="he-IL"/>
          </a:p>
        </p:txBody>
      </p:sp>
    </p:spTree>
    <p:extLst>
      <p:ext uri="{BB962C8B-B14F-4D97-AF65-F5344CB8AC3E}">
        <p14:creationId xmlns:p14="http://schemas.microsoft.com/office/powerpoint/2010/main" val="244869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4F58CF9-0C28-4AAB-89AC-2B92B6F7C27D}" type="datetimeFigureOut">
              <a:rPr lang="he-IL" smtClean="0"/>
              <a:t>ז'/ניסן/תשפ"ו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6E39BC9-D1FE-4ED0-85C3-019DF5B951EC}" type="slidenum">
              <a:rPr lang="he-IL" smtClean="0"/>
              <a:t>‹#›</a:t>
            </a:fld>
            <a:endParaRPr lang="he-IL"/>
          </a:p>
        </p:txBody>
      </p:sp>
    </p:spTree>
    <p:extLst>
      <p:ext uri="{BB962C8B-B14F-4D97-AF65-F5344CB8AC3E}">
        <p14:creationId xmlns:p14="http://schemas.microsoft.com/office/powerpoint/2010/main" val="374472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4F58CF9-0C28-4AAB-89AC-2B92B6F7C27D}" type="datetimeFigureOut">
              <a:rPr lang="he-IL" smtClean="0"/>
              <a:t>ז'/ניסן/תשפ"ו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6E39BC9-D1FE-4ED0-85C3-019DF5B951EC}" type="slidenum">
              <a:rPr lang="he-IL" smtClean="0"/>
              <a:t>‹#›</a:t>
            </a:fld>
            <a:endParaRPr lang="he-IL"/>
          </a:p>
        </p:txBody>
      </p:sp>
    </p:spTree>
    <p:extLst>
      <p:ext uri="{BB962C8B-B14F-4D97-AF65-F5344CB8AC3E}">
        <p14:creationId xmlns:p14="http://schemas.microsoft.com/office/powerpoint/2010/main" val="25203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94F58CF9-0C28-4AAB-89AC-2B92B6F7C27D}" type="datetimeFigureOut">
              <a:rPr lang="he-IL" smtClean="0"/>
              <a:t>ז'/ניסן/תשפ"ו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6E39BC9-D1FE-4ED0-85C3-019DF5B951EC}" type="slidenum">
              <a:rPr lang="he-IL" smtClean="0"/>
              <a:t>‹#›</a:t>
            </a:fld>
            <a:endParaRPr lang="he-IL"/>
          </a:p>
        </p:txBody>
      </p:sp>
    </p:spTree>
    <p:extLst>
      <p:ext uri="{BB962C8B-B14F-4D97-AF65-F5344CB8AC3E}">
        <p14:creationId xmlns:p14="http://schemas.microsoft.com/office/powerpoint/2010/main" val="363905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94F58CF9-0C28-4AAB-89AC-2B92B6F7C27D}" type="datetimeFigureOut">
              <a:rPr lang="he-IL" smtClean="0"/>
              <a:t>ז'/ניסן/תשפ"ו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6E39BC9-D1FE-4ED0-85C3-019DF5B951EC}" type="slidenum">
              <a:rPr lang="he-IL" smtClean="0"/>
              <a:t>‹#›</a:t>
            </a:fld>
            <a:endParaRPr lang="he-IL"/>
          </a:p>
        </p:txBody>
      </p:sp>
    </p:spTree>
    <p:extLst>
      <p:ext uri="{BB962C8B-B14F-4D97-AF65-F5344CB8AC3E}">
        <p14:creationId xmlns:p14="http://schemas.microsoft.com/office/powerpoint/2010/main" val="340462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94F58CF9-0C28-4AAB-89AC-2B92B6F7C27D}" type="datetimeFigureOut">
              <a:rPr lang="he-IL" smtClean="0"/>
              <a:t>ז'/ניסן/תשפ"ו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A6E39BC9-D1FE-4ED0-85C3-019DF5B951EC}" type="slidenum">
              <a:rPr lang="he-IL" smtClean="0"/>
              <a:t>‹#›</a:t>
            </a:fld>
            <a:endParaRPr lang="he-IL"/>
          </a:p>
        </p:txBody>
      </p:sp>
    </p:spTree>
    <p:extLst>
      <p:ext uri="{BB962C8B-B14F-4D97-AF65-F5344CB8AC3E}">
        <p14:creationId xmlns:p14="http://schemas.microsoft.com/office/powerpoint/2010/main" val="378381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94F58CF9-0C28-4AAB-89AC-2B92B6F7C27D}" type="datetimeFigureOut">
              <a:rPr lang="he-IL" smtClean="0"/>
              <a:t>ז'/ניסן/תשפ"ו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A6E39BC9-D1FE-4ED0-85C3-019DF5B951EC}" type="slidenum">
              <a:rPr lang="he-IL" smtClean="0"/>
              <a:t>‹#›</a:t>
            </a:fld>
            <a:endParaRPr lang="he-IL"/>
          </a:p>
        </p:txBody>
      </p:sp>
    </p:spTree>
    <p:extLst>
      <p:ext uri="{BB962C8B-B14F-4D97-AF65-F5344CB8AC3E}">
        <p14:creationId xmlns:p14="http://schemas.microsoft.com/office/powerpoint/2010/main" val="413126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4F58CF9-0C28-4AAB-89AC-2B92B6F7C27D}" type="datetimeFigureOut">
              <a:rPr lang="he-IL" smtClean="0"/>
              <a:t>ז'/ניסן/תשפ"ו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A6E39BC9-D1FE-4ED0-85C3-019DF5B951EC}" type="slidenum">
              <a:rPr lang="he-IL" smtClean="0"/>
              <a:t>‹#›</a:t>
            </a:fld>
            <a:endParaRPr lang="he-IL"/>
          </a:p>
        </p:txBody>
      </p:sp>
    </p:spTree>
    <p:extLst>
      <p:ext uri="{BB962C8B-B14F-4D97-AF65-F5344CB8AC3E}">
        <p14:creationId xmlns:p14="http://schemas.microsoft.com/office/powerpoint/2010/main" val="162637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94F58CF9-0C28-4AAB-89AC-2B92B6F7C27D}" type="datetimeFigureOut">
              <a:rPr lang="he-IL" smtClean="0"/>
              <a:t>ז'/ניסן/תשפ"ו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6E39BC9-D1FE-4ED0-85C3-019DF5B951EC}" type="slidenum">
              <a:rPr lang="he-IL" smtClean="0"/>
              <a:t>‹#›</a:t>
            </a:fld>
            <a:endParaRPr lang="he-IL"/>
          </a:p>
        </p:txBody>
      </p:sp>
    </p:spTree>
    <p:extLst>
      <p:ext uri="{BB962C8B-B14F-4D97-AF65-F5344CB8AC3E}">
        <p14:creationId xmlns:p14="http://schemas.microsoft.com/office/powerpoint/2010/main" val="226227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94F58CF9-0C28-4AAB-89AC-2B92B6F7C27D}" type="datetimeFigureOut">
              <a:rPr lang="he-IL" smtClean="0"/>
              <a:t>ז'/ניסן/תשפ"ו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6E39BC9-D1FE-4ED0-85C3-019DF5B951EC}" type="slidenum">
              <a:rPr lang="he-IL" smtClean="0"/>
              <a:t>‹#›</a:t>
            </a:fld>
            <a:endParaRPr lang="he-IL"/>
          </a:p>
        </p:txBody>
      </p:sp>
    </p:spTree>
    <p:extLst>
      <p:ext uri="{BB962C8B-B14F-4D97-AF65-F5344CB8AC3E}">
        <p14:creationId xmlns:p14="http://schemas.microsoft.com/office/powerpoint/2010/main" val="4126403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F58CF9-0C28-4AAB-89AC-2B92B6F7C27D}" type="datetimeFigureOut">
              <a:rPr lang="he-IL" smtClean="0"/>
              <a:t>ז'/ניסן/תשפ"ו</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6E39BC9-D1FE-4ED0-85C3-019DF5B951EC}" type="slidenum">
              <a:rPr lang="he-IL" smtClean="0"/>
              <a:t>‹#›</a:t>
            </a:fld>
            <a:endParaRPr lang="he-IL"/>
          </a:p>
        </p:txBody>
      </p:sp>
    </p:spTree>
    <p:extLst>
      <p:ext uri="{BB962C8B-B14F-4D97-AF65-F5344CB8AC3E}">
        <p14:creationId xmlns:p14="http://schemas.microsoft.com/office/powerpoint/2010/main" val="262683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30161" y="286467"/>
            <a:ext cx="10515600" cy="1325563"/>
          </a:xfrm>
        </p:spPr>
        <p:txBody>
          <a:bodyPr>
            <a:normAutofit/>
          </a:bodyPr>
          <a:lstStyle/>
          <a:p>
            <a:r>
              <a:rPr lang="he-IL" sz="4800" dirty="0">
                <a:solidFill>
                  <a:srgbClr val="002060"/>
                </a:solidFill>
                <a:latin typeface="David" panose="020E0502060401010101" pitchFamily="34" charset="-79"/>
                <a:cs typeface="David" panose="020E0502060401010101" pitchFamily="34" charset="-79"/>
              </a:rPr>
              <a:t>שלום קרלוס בן טולילה ז"ל</a:t>
            </a:r>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7097" y="1496784"/>
            <a:ext cx="7072796" cy="4690766"/>
          </a:xfrm>
          <a:prstGeom prst="rect">
            <a:avLst/>
          </a:prstGeom>
        </p:spPr>
      </p:pic>
      <p:pic>
        <p:nvPicPr>
          <p:cNvPr id="7" name="8F85D9FF-E8B2-4812-AC43-F265E803507A" descr="8F85D9FF-E8B2-4812-AC43-F265E803507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89" t="13265" r="10775" b="15753"/>
          <a:stretch/>
        </p:blipFill>
        <p:spPr bwMode="auto">
          <a:xfrm rot="5400000">
            <a:off x="705643" y="1182152"/>
            <a:ext cx="2737926" cy="192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שלום קרלוס בן טולילה"/>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37204" y="3683282"/>
            <a:ext cx="30384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9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7170" name="Picture 2" descr="http://www.ynet.co.il/PicServer2/01082004/644182/14_o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2899" y="1420837"/>
            <a:ext cx="5842457" cy="38663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50498" y="5287169"/>
            <a:ext cx="10128739" cy="1200329"/>
          </a:xfrm>
          <a:prstGeom prst="rect">
            <a:avLst/>
          </a:prstGeom>
          <a:noFill/>
        </p:spPr>
        <p:txBody>
          <a:bodyPr wrap="square" rtlCol="1">
            <a:spAutoFit/>
          </a:bodyPr>
          <a:lstStyle/>
          <a:p>
            <a:r>
              <a:rPr lang="he-IL" b="1" dirty="0"/>
              <a:t>בבוקר ה-16 לאוקטובר מגיעים ראשוני הטנקים לחצר מוצב "מצמד", שעל חוף אגם תמסח בכניסה לתעלת סואץ. למצרים בשלב זה עדיין אין מושג על המתרחש מתחת לאפם. </a:t>
            </a:r>
            <a:br>
              <a:rPr lang="en-US" b="1" dirty="0"/>
            </a:br>
            <a:r>
              <a:rPr lang="he-IL" b="1" dirty="0"/>
              <a:t>בתצלום: אריק שרון, </a:t>
            </a:r>
            <a:r>
              <a:rPr lang="he-IL" b="1" dirty="0" err="1"/>
              <a:t>אברשה</a:t>
            </a:r>
            <a:r>
              <a:rPr lang="he-IL" b="1" dirty="0"/>
              <a:t> תמיר, שלמה להט ומפקדים נוספים מהאוגדה מתכננים מהלכים בחצר הצליחה. זמן קצר לאחר שצולמה התמונה מופגזת החצר ויש נפגעים.</a:t>
            </a:r>
            <a:endParaRPr lang="he-IL" dirty="0"/>
          </a:p>
        </p:txBody>
      </p:sp>
    </p:spTree>
    <p:extLst>
      <p:ext uri="{BB962C8B-B14F-4D97-AF65-F5344CB8AC3E}">
        <p14:creationId xmlns:p14="http://schemas.microsoft.com/office/powerpoint/2010/main" val="234831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9218" name="Picture 2" descr="https://ynet-images1.yit.co.il/PicServer2/01082004/644216/13_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97748" y="700076"/>
            <a:ext cx="4417256" cy="4417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97612" y="5289452"/>
            <a:ext cx="8707902" cy="369332"/>
          </a:xfrm>
          <a:prstGeom prst="rect">
            <a:avLst/>
          </a:prstGeom>
          <a:noFill/>
        </p:spPr>
        <p:txBody>
          <a:bodyPr wrap="square" rtlCol="1">
            <a:spAutoFit/>
          </a:bodyPr>
          <a:lstStyle/>
          <a:p>
            <a:r>
              <a:rPr lang="he-IL" dirty="0"/>
              <a:t>ה"תמסחים". שימשו להעברת טנקים מעל התעלה</a:t>
            </a:r>
          </a:p>
        </p:txBody>
      </p:sp>
      <p:pic>
        <p:nvPicPr>
          <p:cNvPr id="9220" name="Picture 4" descr="https://upload.wikimedia.org/wikipedia/commons/thumb/7/7a/Timsach-Gillois-latrun-1.jpg/250px-Timsach-Gillois-latru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14" y="1482980"/>
            <a:ext cx="5574154" cy="363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05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2290" name="Picture 2" descr="מבצע אבירי לב – האנציקלופדיה היהודי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3698" y="998806"/>
            <a:ext cx="6470289" cy="434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79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0242" name="Picture 2" descr="https://ynet-images1.yit.co.il/PicServer2/01082004/644219/16_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4369" y="1178377"/>
            <a:ext cx="3854547" cy="38545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8289" y="5289452"/>
            <a:ext cx="8510954" cy="369332"/>
          </a:xfrm>
          <a:prstGeom prst="rect">
            <a:avLst/>
          </a:prstGeom>
          <a:noFill/>
        </p:spPr>
        <p:txBody>
          <a:bodyPr wrap="square" rtlCol="1">
            <a:spAutoFit/>
          </a:bodyPr>
          <a:lstStyle/>
          <a:p>
            <a:r>
              <a:rPr lang="he-IL" dirty="0"/>
              <a:t>הטנק הישראלי הראשון (יוסי ברגר) החוצה את התעלה לכיוון מצרים</a:t>
            </a:r>
          </a:p>
        </p:txBody>
      </p:sp>
    </p:spTree>
    <p:extLst>
      <p:ext uri="{BB962C8B-B14F-4D97-AF65-F5344CB8AC3E}">
        <p14:creationId xmlns:p14="http://schemas.microsoft.com/office/powerpoint/2010/main" val="351425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p:cNvPicPr>
            <a:picLocks noGrp="1" noChangeAspect="1"/>
          </p:cNvPicPr>
          <p:nvPr>
            <p:ph idx="1"/>
          </p:nvPr>
        </p:nvPicPr>
        <p:blipFill>
          <a:blip r:embed="rId2"/>
          <a:stretch>
            <a:fillRect/>
          </a:stretch>
        </p:blipFill>
        <p:spPr>
          <a:xfrm>
            <a:off x="6553232" y="1322364"/>
            <a:ext cx="4389968" cy="2912012"/>
          </a:xfrm>
          <a:prstGeom prst="rect">
            <a:avLst/>
          </a:prstGeom>
        </p:spPr>
      </p:pic>
      <p:pic>
        <p:nvPicPr>
          <p:cNvPr id="5" name="תמונה 4"/>
          <p:cNvPicPr>
            <a:picLocks noChangeAspect="1"/>
          </p:cNvPicPr>
          <p:nvPr/>
        </p:nvPicPr>
        <p:blipFill>
          <a:blip r:embed="rId3"/>
          <a:stretch>
            <a:fillRect/>
          </a:stretch>
        </p:blipFill>
        <p:spPr>
          <a:xfrm>
            <a:off x="-5046829" y="604910"/>
            <a:ext cx="11142829" cy="5162844"/>
          </a:xfrm>
          <a:prstGeom prst="rect">
            <a:avLst/>
          </a:prstGeom>
        </p:spPr>
      </p:pic>
      <p:pic>
        <p:nvPicPr>
          <p:cNvPr id="6" name="תמונה 5"/>
          <p:cNvPicPr>
            <a:picLocks noChangeAspect="1"/>
          </p:cNvPicPr>
          <p:nvPr/>
        </p:nvPicPr>
        <p:blipFill>
          <a:blip r:embed="rId4"/>
          <a:stretch>
            <a:fillRect/>
          </a:stretch>
        </p:blipFill>
        <p:spPr>
          <a:xfrm>
            <a:off x="6312350" y="5430129"/>
            <a:ext cx="4326153" cy="2955095"/>
          </a:xfrm>
          <a:prstGeom prst="rect">
            <a:avLst/>
          </a:prstGeom>
        </p:spPr>
      </p:pic>
      <p:sp>
        <p:nvSpPr>
          <p:cNvPr id="7" name="TextBox 6"/>
          <p:cNvSpPr txBox="1"/>
          <p:nvPr/>
        </p:nvSpPr>
        <p:spPr>
          <a:xfrm>
            <a:off x="6668086" y="5430129"/>
            <a:ext cx="4375052" cy="923330"/>
          </a:xfrm>
          <a:prstGeom prst="rect">
            <a:avLst/>
          </a:prstGeom>
          <a:noFill/>
        </p:spPr>
        <p:txBody>
          <a:bodyPr wrap="square" rtlCol="1">
            <a:spAutoFit/>
          </a:bodyPr>
          <a:lstStyle/>
          <a:p>
            <a:r>
              <a:rPr lang="he-IL" b="1" dirty="0"/>
              <a:t>כעבור זמן קצר מצליחים הכוחות למתוח מעל התעלה גם את גשר הגלילים אשר ניזוק בתחילת הלחימה.</a:t>
            </a:r>
            <a:endParaRPr lang="he-IL" dirty="0"/>
          </a:p>
        </p:txBody>
      </p:sp>
    </p:spTree>
    <p:extLst>
      <p:ext uri="{BB962C8B-B14F-4D97-AF65-F5344CB8AC3E}">
        <p14:creationId xmlns:p14="http://schemas.microsoft.com/office/powerpoint/2010/main" val="2172488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4338" name="Picture 2" descr="http://www.ynet.co.il/PicServer2/01082004/644198/30_o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2899" y="365125"/>
            <a:ext cx="7437755" cy="49220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23360" y="5697415"/>
            <a:ext cx="6949440" cy="647114"/>
          </a:xfrm>
          <a:prstGeom prst="rect">
            <a:avLst/>
          </a:prstGeom>
          <a:noFill/>
        </p:spPr>
        <p:txBody>
          <a:bodyPr wrap="square" rtlCol="1">
            <a:spAutoFit/>
          </a:bodyPr>
          <a:lstStyle/>
          <a:p>
            <a:r>
              <a:rPr lang="he-IL" b="1" dirty="0"/>
              <a:t>מבט על תעלת סואץ, מדרום לצפון: גשר הדוברות, גשר הגלילים ובראש התמונה נראה מרחוק הגשר היבשתי.</a:t>
            </a:r>
            <a:endParaRPr lang="he-IL" dirty="0"/>
          </a:p>
        </p:txBody>
      </p:sp>
    </p:spTree>
    <p:extLst>
      <p:ext uri="{BB962C8B-B14F-4D97-AF65-F5344CB8AC3E}">
        <p14:creationId xmlns:p14="http://schemas.microsoft.com/office/powerpoint/2010/main" val="39517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8194" name="Picture 2" descr="http://www.ynet.co.il/PicServer2/01082004/644138/03_o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2900" y="1690688"/>
            <a:ext cx="5434682" cy="35964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6763" y="5500468"/>
            <a:ext cx="8876714" cy="646331"/>
          </a:xfrm>
          <a:prstGeom prst="rect">
            <a:avLst/>
          </a:prstGeom>
          <a:noFill/>
        </p:spPr>
        <p:txBody>
          <a:bodyPr wrap="square" rtlCol="1">
            <a:spAutoFit/>
          </a:bodyPr>
          <a:lstStyle/>
          <a:p>
            <a:r>
              <a:rPr lang="he-IL" b="1" dirty="0"/>
              <a:t>הלחימה מתחילה באזור גשר </a:t>
            </a:r>
            <a:r>
              <a:rPr lang="he-IL" b="1" dirty="0" err="1"/>
              <a:t>הפירדן</a:t>
            </a:r>
            <a:r>
              <a:rPr lang="he-IL" b="1" dirty="0"/>
              <a:t> אל מול תעלת סואץ. חיילי </a:t>
            </a:r>
            <a:r>
              <a:rPr lang="he-IL" b="1" dirty="0" err="1"/>
              <a:t>החי"ר</a:t>
            </a:r>
            <a:r>
              <a:rPr lang="he-IL" b="1" dirty="0"/>
              <a:t> המצרים מחופרים היטב ומסבים נזק רב לטנקים הישראלים.</a:t>
            </a:r>
            <a:endParaRPr lang="he-IL" dirty="0"/>
          </a:p>
        </p:txBody>
      </p:sp>
    </p:spTree>
    <p:extLst>
      <p:ext uri="{BB962C8B-B14F-4D97-AF65-F5344CB8AC3E}">
        <p14:creationId xmlns:p14="http://schemas.microsoft.com/office/powerpoint/2010/main" val="90083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1266" name="Picture 2" descr="https://upload.wikimedia.org/wikipedia/commons/thumb/a/ab/CombatMap15101973.jpg/220px-CombatMap1510197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9489" y="739038"/>
            <a:ext cx="3953021" cy="537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98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199" y="658761"/>
            <a:ext cx="10773697" cy="5518202"/>
          </a:xfrm>
        </p:spPr>
        <p:txBody>
          <a:bodyPr>
            <a:noAutofit/>
          </a:bodyPr>
          <a:lstStyle/>
          <a:p>
            <a:pPr>
              <a:lnSpc>
                <a:spcPct val="100000"/>
              </a:lnSpc>
            </a:pPr>
            <a:r>
              <a:rPr lang="he-IL" sz="3600" b="1" dirty="0">
                <a:solidFill>
                  <a:srgbClr val="002D86"/>
                </a:solidFill>
                <a:latin typeface="David" panose="020E0502060401010101" pitchFamily="34" charset="-79"/>
                <a:cs typeface="David" panose="020E0502060401010101" pitchFamily="34" charset="-79"/>
              </a:rPr>
              <a:t>שלום קרלוס בן טולילה ז״ל</a:t>
            </a:r>
            <a:r>
              <a:rPr lang="he-IL" sz="3600" dirty="0">
                <a:solidFill>
                  <a:srgbClr val="002D86"/>
                </a:solidFill>
                <a:latin typeface="David" panose="020E0502060401010101" pitchFamily="34" charset="-79"/>
                <a:cs typeface="David" panose="020E0502060401010101" pitchFamily="34" charset="-79"/>
              </a:rPr>
              <a:t>, בן של יעקב ואסתר ז"ל,</a:t>
            </a:r>
            <a:br>
              <a:rPr lang="en-US" sz="3600" dirty="0">
                <a:solidFill>
                  <a:srgbClr val="002D86"/>
                </a:solidFill>
                <a:latin typeface="David" panose="020E0502060401010101" pitchFamily="34" charset="-79"/>
                <a:cs typeface="David" panose="020E0502060401010101" pitchFamily="34" charset="-79"/>
              </a:rPr>
            </a:br>
            <a:r>
              <a:rPr lang="he-IL" sz="3600" dirty="0">
                <a:solidFill>
                  <a:srgbClr val="002D86"/>
                </a:solidFill>
                <a:latin typeface="David" panose="020E0502060401010101" pitchFamily="34" charset="-79"/>
                <a:cs typeface="David" panose="020E0502060401010101" pitchFamily="34" charset="-79"/>
              </a:rPr>
              <a:t>לוחם שריון שנפל בקרב במלחמת יום הכיפורים </a:t>
            </a:r>
            <a:br>
              <a:rPr lang="en-US" sz="3600" dirty="0">
                <a:solidFill>
                  <a:srgbClr val="002D86"/>
                </a:solidFill>
                <a:latin typeface="David" panose="020E0502060401010101" pitchFamily="34" charset="-79"/>
                <a:cs typeface="David" panose="020E0502060401010101" pitchFamily="34" charset="-79"/>
              </a:rPr>
            </a:br>
            <a:r>
              <a:rPr lang="he-IL" sz="3600" dirty="0">
                <a:solidFill>
                  <a:srgbClr val="002D86"/>
                </a:solidFill>
                <a:latin typeface="David" panose="020E0502060401010101" pitchFamily="34" charset="-79"/>
                <a:cs typeface="David" panose="020E0502060401010101" pitchFamily="34" charset="-79"/>
              </a:rPr>
              <a:t>באזור החווה הסינית בסיני, בלילה של צליחת התעלה, 15/10/1973, בשעה 01:34 לפנות בוקר. </a:t>
            </a:r>
            <a:br>
              <a:rPr lang="en-US" sz="3600" dirty="0">
                <a:solidFill>
                  <a:srgbClr val="002D86"/>
                </a:solidFill>
                <a:latin typeface="David" panose="020E0502060401010101" pitchFamily="34" charset="-79"/>
                <a:cs typeface="David" panose="020E0502060401010101" pitchFamily="34" charset="-79"/>
              </a:rPr>
            </a:br>
            <a:br>
              <a:rPr lang="en-US" sz="3600" dirty="0">
                <a:solidFill>
                  <a:srgbClr val="002D86"/>
                </a:solidFill>
                <a:latin typeface="David" panose="020E0502060401010101" pitchFamily="34" charset="-79"/>
                <a:cs typeface="David" panose="020E0502060401010101" pitchFamily="34" charset="-79"/>
              </a:rPr>
            </a:br>
            <a:r>
              <a:rPr lang="he-IL" sz="3600" dirty="0">
                <a:solidFill>
                  <a:srgbClr val="002D86"/>
                </a:solidFill>
                <a:latin typeface="David" panose="020E0502060401010101" pitchFamily="34" charset="-79"/>
                <a:cs typeface="David" panose="020E0502060401010101" pitchFamily="34" charset="-79"/>
              </a:rPr>
              <a:t>השתחרר חודשיים לפני המלחמה מהצבא, </a:t>
            </a:r>
            <a:br>
              <a:rPr lang="en-US" sz="3600" dirty="0">
                <a:solidFill>
                  <a:srgbClr val="002D86"/>
                </a:solidFill>
                <a:latin typeface="David" panose="020E0502060401010101" pitchFamily="34" charset="-79"/>
                <a:cs typeface="David" panose="020E0502060401010101" pitchFamily="34" charset="-79"/>
              </a:rPr>
            </a:br>
            <a:r>
              <a:rPr lang="he-IL" sz="3600" dirty="0">
                <a:solidFill>
                  <a:srgbClr val="002D86"/>
                </a:solidFill>
                <a:latin typeface="David" panose="020E0502060401010101" pitchFamily="34" charset="-79"/>
                <a:cs typeface="David" panose="020E0502060401010101" pitchFamily="34" charset="-79"/>
              </a:rPr>
              <a:t>התקבל ללימודי רפואה באוניברסיטת בן גוריון, </a:t>
            </a:r>
            <a:br>
              <a:rPr lang="en-US" sz="3600" dirty="0">
                <a:solidFill>
                  <a:srgbClr val="002D86"/>
                </a:solidFill>
                <a:latin typeface="David" panose="020E0502060401010101" pitchFamily="34" charset="-79"/>
                <a:cs typeface="David" panose="020E0502060401010101" pitchFamily="34" charset="-79"/>
              </a:rPr>
            </a:br>
            <a:r>
              <a:rPr lang="he-IL" sz="3600" dirty="0">
                <a:solidFill>
                  <a:srgbClr val="002D86"/>
                </a:solidFill>
                <a:latin typeface="David" panose="020E0502060401010101" pitchFamily="34" charset="-79"/>
                <a:cs typeface="David" panose="020E0502060401010101" pitchFamily="34" charset="-79"/>
              </a:rPr>
              <a:t>עמד להתחתן בדצמבר עם טובה, </a:t>
            </a:r>
            <a:r>
              <a:rPr lang="he-IL" sz="3600" dirty="0" err="1">
                <a:solidFill>
                  <a:srgbClr val="002D86"/>
                </a:solidFill>
                <a:latin typeface="David" panose="020E0502060401010101" pitchFamily="34" charset="-79"/>
                <a:cs typeface="David" panose="020E0502060401010101" pitchFamily="34" charset="-79"/>
              </a:rPr>
              <a:t>שהיתה</a:t>
            </a:r>
            <a:r>
              <a:rPr lang="he-IL" sz="3600" dirty="0">
                <a:solidFill>
                  <a:srgbClr val="002D86"/>
                </a:solidFill>
                <a:latin typeface="David" panose="020E0502060401010101" pitchFamily="34" charset="-79"/>
                <a:cs typeface="David" panose="020E0502060401010101" pitchFamily="34" charset="-79"/>
              </a:rPr>
              <a:t> חברתו</a:t>
            </a:r>
            <a:br>
              <a:rPr lang="en-US" sz="3600" dirty="0">
                <a:solidFill>
                  <a:srgbClr val="002D86"/>
                </a:solidFill>
                <a:latin typeface="David" panose="020E0502060401010101" pitchFamily="34" charset="-79"/>
                <a:cs typeface="David" panose="020E0502060401010101" pitchFamily="34" charset="-79"/>
              </a:rPr>
            </a:br>
            <a:r>
              <a:rPr lang="he-IL" sz="3600" dirty="0">
                <a:solidFill>
                  <a:srgbClr val="002D86"/>
                </a:solidFill>
                <a:latin typeface="David" panose="020E0502060401010101" pitchFamily="34" charset="-79"/>
                <a:cs typeface="David" panose="020E0502060401010101" pitchFamily="34" charset="-79"/>
              </a:rPr>
              <a:t> מאז ימי בית הספר התיכון. </a:t>
            </a:r>
            <a:br>
              <a:rPr lang="en-US" sz="3600" dirty="0">
                <a:solidFill>
                  <a:srgbClr val="002D86"/>
                </a:solidFill>
                <a:latin typeface="David" panose="020E0502060401010101" pitchFamily="34" charset="-79"/>
                <a:cs typeface="David" panose="020E0502060401010101" pitchFamily="34" charset="-79"/>
              </a:rPr>
            </a:br>
            <a:r>
              <a:rPr lang="he-IL" sz="3600" dirty="0">
                <a:solidFill>
                  <a:srgbClr val="002D86"/>
                </a:solidFill>
                <a:latin typeface="David" panose="020E0502060401010101" pitchFamily="34" charset="-79"/>
                <a:cs typeface="David" panose="020E0502060401010101" pitchFamily="34" charset="-79"/>
              </a:rPr>
              <a:t>יהי זכרו ברוך</a:t>
            </a:r>
            <a:endParaRPr lang="en-US" sz="3600" dirty="0">
              <a:solidFill>
                <a:srgbClr val="002D86"/>
              </a:solidFill>
              <a:latin typeface="David" panose="020E0502060401010101" pitchFamily="34" charset="-79"/>
              <a:cs typeface="David" panose="020E0502060401010101" pitchFamily="34" charset="-79"/>
            </a:endParaRPr>
          </a:p>
          <a:p>
            <a:endParaRPr lang="he-IL" sz="3600" dirty="0">
              <a:solidFill>
                <a:srgbClr val="002D86"/>
              </a:solidFill>
              <a:latin typeface="David" panose="020E0502060401010101" pitchFamily="34" charset="-79"/>
              <a:cs typeface="David" panose="020E0502060401010101" pitchFamily="34" charset="-79"/>
            </a:endParaRPr>
          </a:p>
        </p:txBody>
      </p:sp>
      <p:pic>
        <p:nvPicPr>
          <p:cNvPr id="5" name="Picture 8" descr="שלום קרלוס בן טולילה"/>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980" y="2359863"/>
            <a:ext cx="2843993" cy="4109972"/>
          </a:xfrm>
          <a:prstGeom prst="rect">
            <a:avLst/>
          </a:prstGeom>
          <a:noFill/>
          <a:extLst>
            <a:ext uri="{909E8E84-426E-40DD-AFC4-6F175D3DCCD1}">
              <a14:hiddenFill xmlns:a14="http://schemas.microsoft.com/office/drawing/2010/main">
                <a:solidFill>
                  <a:srgbClr val="FFFFFF"/>
                </a:solidFill>
              </a14:hiddenFill>
            </a:ext>
          </a:extLst>
        </p:spPr>
      </p:pic>
      <p:pic>
        <p:nvPicPr>
          <p:cNvPr id="6" name="8F85D9FF-E8B2-4812-AC43-F265E803507A" descr="8F85D9FF-E8B2-4812-AC43-F265E803507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89" t="13265" r="10775" b="15753"/>
          <a:stretch/>
        </p:blipFill>
        <p:spPr bwMode="auto">
          <a:xfrm rot="5400000">
            <a:off x="467112" y="480575"/>
            <a:ext cx="1974954" cy="1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05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2880" y="186744"/>
            <a:ext cx="11734508" cy="1325563"/>
          </a:xfrm>
        </p:spPr>
        <p:txBody>
          <a:bodyPr>
            <a:normAutofit/>
          </a:bodyPr>
          <a:lstStyle/>
          <a:p>
            <a:pPr algn="ctr"/>
            <a:r>
              <a:rPr lang="he-IL" dirty="0">
                <a:solidFill>
                  <a:srgbClr val="002060"/>
                </a:solidFill>
                <a:latin typeface="David" panose="020E0502060401010101" pitchFamily="34" charset="-79"/>
                <a:cs typeface="David" panose="020E0502060401010101" pitchFamily="34" charset="-79"/>
              </a:rPr>
              <a:t>שלום קרלוס- נולד </a:t>
            </a:r>
            <a:r>
              <a:rPr lang="he-IL" dirty="0" err="1">
                <a:solidFill>
                  <a:srgbClr val="002060"/>
                </a:solidFill>
                <a:latin typeface="David" panose="020E0502060401010101" pitchFamily="34" charset="-79"/>
                <a:cs typeface="David" panose="020E0502060401010101" pitchFamily="34" charset="-79"/>
              </a:rPr>
              <a:t>בטנג'יר</a:t>
            </a:r>
            <a:r>
              <a:rPr lang="he-IL" dirty="0">
                <a:solidFill>
                  <a:srgbClr val="002060"/>
                </a:solidFill>
                <a:latin typeface="David" panose="020E0502060401010101" pitchFamily="34" charset="-79"/>
                <a:cs typeface="David" panose="020E0502060401010101" pitchFamily="34" charset="-79"/>
              </a:rPr>
              <a:t>, 18/12/1951 </a:t>
            </a:r>
            <a:br>
              <a:rPr lang="en-US" dirty="0">
                <a:solidFill>
                  <a:srgbClr val="002060"/>
                </a:solidFill>
                <a:latin typeface="David" panose="020E0502060401010101" pitchFamily="34" charset="-79"/>
                <a:cs typeface="David" panose="020E0502060401010101" pitchFamily="34" charset="-79"/>
              </a:rPr>
            </a:br>
            <a:r>
              <a:rPr lang="he-IL" sz="2800" dirty="0" err="1">
                <a:solidFill>
                  <a:srgbClr val="002060"/>
                </a:solidFill>
                <a:latin typeface="David" panose="020E0502060401010101" pitchFamily="34" charset="-79"/>
                <a:cs typeface="David" panose="020E0502060401010101" pitchFamily="34" charset="-79"/>
              </a:rPr>
              <a:t>טנג'יר</a:t>
            </a:r>
            <a:r>
              <a:rPr lang="he-IL" sz="2800" dirty="0">
                <a:solidFill>
                  <a:srgbClr val="002060"/>
                </a:solidFill>
                <a:latin typeface="David" panose="020E0502060401010101" pitchFamily="34" charset="-79"/>
                <a:cs typeface="David" panose="020E0502060401010101" pitchFamily="34" charset="-79"/>
              </a:rPr>
              <a:t> </a:t>
            </a:r>
            <a:r>
              <a:rPr lang="he-IL" sz="2800" dirty="0" err="1">
                <a:solidFill>
                  <a:srgbClr val="002060"/>
                </a:solidFill>
                <a:latin typeface="David" panose="020E0502060401010101" pitchFamily="34" charset="-79"/>
                <a:cs typeface="David" panose="020E0502060401010101" pitchFamily="34" charset="-79"/>
              </a:rPr>
              <a:t>היתה</a:t>
            </a:r>
            <a:r>
              <a:rPr lang="he-IL" sz="2800" dirty="0">
                <a:solidFill>
                  <a:srgbClr val="002060"/>
                </a:solidFill>
                <a:latin typeface="David" panose="020E0502060401010101" pitchFamily="34" charset="-79"/>
                <a:cs typeface="David" panose="020E0502060401010101" pitchFamily="34" charset="-79"/>
              </a:rPr>
              <a:t> עיר בינלאומית, עם תרבות ספרדית, עד שסופחה למרוקו ב- 1956</a:t>
            </a:r>
            <a:endParaRPr lang="he-IL" sz="2000" dirty="0">
              <a:solidFill>
                <a:srgbClr val="002060"/>
              </a:solidFill>
              <a:latin typeface="David" panose="020E0502060401010101" pitchFamily="34" charset="-79"/>
              <a:cs typeface="David" panose="020E0502060401010101" pitchFamily="34" charset="-79"/>
            </a:endParaRPr>
          </a:p>
        </p:txBody>
      </p:sp>
      <p:pic>
        <p:nvPicPr>
          <p:cNvPr id="10242" name="Picture 2" descr="שלום קרלוס בן טולילה"/>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5681" y="2005781"/>
            <a:ext cx="2792911" cy="455555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שלום קרלוס בן טולי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124" y="2005781"/>
            <a:ext cx="2576977" cy="455555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שלום קרלוס בן טולי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960" y="4019550"/>
            <a:ext cx="3038475"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שלום קרלוס בן טולילה"/>
          <p:cNvPicPr>
            <a:picLocks noChangeAspect="1" noChangeArrowheads="1"/>
          </p:cNvPicPr>
          <p:nvPr/>
        </p:nvPicPr>
        <p:blipFill rotWithShape="1">
          <a:blip r:embed="rId5">
            <a:extLst>
              <a:ext uri="{28A0092B-C50C-407E-A947-70E740481C1C}">
                <a14:useLocalDpi xmlns:a14="http://schemas.microsoft.com/office/drawing/2010/main" val="0"/>
              </a:ext>
            </a:extLst>
          </a:blip>
          <a:srcRect l="44397" t="5160" r="4777" b="6884"/>
          <a:stretch/>
        </p:blipFill>
        <p:spPr bwMode="auto">
          <a:xfrm>
            <a:off x="10129684" y="4119716"/>
            <a:ext cx="1787704" cy="262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84694" y="1534822"/>
            <a:ext cx="5157734" cy="2462213"/>
          </a:xfrm>
          <a:prstGeom prst="rect">
            <a:avLst/>
          </a:prstGeom>
          <a:noFill/>
        </p:spPr>
        <p:txBody>
          <a:bodyPr wrap="square" rtlCol="1">
            <a:spAutoFit/>
          </a:bodyPr>
          <a:lstStyle/>
          <a:p>
            <a:r>
              <a:rPr lang="he-IL" sz="2200" b="1" dirty="0">
                <a:solidFill>
                  <a:srgbClr val="002060"/>
                </a:solidFill>
                <a:latin typeface="David" panose="020E0502060401010101" pitchFamily="34" charset="-79"/>
                <a:cs typeface="David" panose="020E0502060401010101" pitchFamily="34" charset="-79"/>
              </a:rPr>
              <a:t>למה הוא נקרא "שלום"? הרי זה שם שלא היה קיים במשפחה!</a:t>
            </a:r>
          </a:p>
          <a:p>
            <a:r>
              <a:rPr lang="he-IL" sz="2200" dirty="0">
                <a:solidFill>
                  <a:srgbClr val="002060"/>
                </a:solidFill>
                <a:latin typeface="David" panose="020E0502060401010101" pitchFamily="34" charset="-79"/>
                <a:cs typeface="David" panose="020E0502060401010101" pitchFamily="34" charset="-79"/>
              </a:rPr>
              <a:t>מספרים </a:t>
            </a:r>
            <a:r>
              <a:rPr lang="he-IL" sz="2200" dirty="0" err="1">
                <a:solidFill>
                  <a:srgbClr val="002060"/>
                </a:solidFill>
                <a:latin typeface="David" panose="020E0502060401010101" pitchFamily="34" charset="-79"/>
                <a:cs typeface="David" panose="020E0502060401010101" pitchFamily="34" charset="-79"/>
              </a:rPr>
              <a:t>שפפה</a:t>
            </a:r>
            <a:r>
              <a:rPr lang="he-IL" sz="2200" dirty="0">
                <a:solidFill>
                  <a:srgbClr val="002060"/>
                </a:solidFill>
                <a:latin typeface="David" panose="020E0502060401010101" pitchFamily="34" charset="-79"/>
                <a:cs typeface="David" panose="020E0502060401010101" pitchFamily="34" charset="-79"/>
              </a:rPr>
              <a:t> </a:t>
            </a:r>
            <a:r>
              <a:rPr lang="he-IL" sz="2200" dirty="0" err="1">
                <a:solidFill>
                  <a:srgbClr val="002060"/>
                </a:solidFill>
                <a:latin typeface="David" panose="020E0502060401010101" pitchFamily="34" charset="-79"/>
                <a:cs typeface="David" panose="020E0502060401010101" pitchFamily="34" charset="-79"/>
              </a:rPr>
              <a:t>ג'קוב</a:t>
            </a:r>
            <a:r>
              <a:rPr lang="he-IL" sz="2200" dirty="0">
                <a:solidFill>
                  <a:srgbClr val="002060"/>
                </a:solidFill>
                <a:latin typeface="David" panose="020E0502060401010101" pitchFamily="34" charset="-79"/>
                <a:cs typeface="David" panose="020E0502060401010101" pitchFamily="34" charset="-79"/>
              </a:rPr>
              <a:t> וממה אסתר קצת התווכחו באותה תקופה, כמו שקורה להרבה הורים.</a:t>
            </a:r>
          </a:p>
          <a:p>
            <a:r>
              <a:rPr lang="he-IL" sz="2200" dirty="0">
                <a:solidFill>
                  <a:srgbClr val="002060"/>
                </a:solidFill>
                <a:latin typeface="David" panose="020E0502060401010101" pitchFamily="34" charset="-79"/>
                <a:cs typeface="David" panose="020E0502060401010101" pitchFamily="34" charset="-79"/>
              </a:rPr>
              <a:t>רק ביום של הברית נודע לכל המשפחה </a:t>
            </a:r>
            <a:r>
              <a:rPr lang="he-IL" sz="2200" dirty="0" err="1">
                <a:solidFill>
                  <a:srgbClr val="002060"/>
                </a:solidFill>
                <a:latin typeface="David" panose="020E0502060401010101" pitchFamily="34" charset="-79"/>
                <a:cs typeface="David" panose="020E0502060401010101" pitchFamily="34" charset="-79"/>
              </a:rPr>
              <a:t>שפפה</a:t>
            </a:r>
            <a:r>
              <a:rPr lang="he-IL" sz="2200" dirty="0">
                <a:solidFill>
                  <a:srgbClr val="002060"/>
                </a:solidFill>
                <a:latin typeface="David" panose="020E0502060401010101" pitchFamily="34" charset="-79"/>
                <a:cs typeface="David" panose="020E0502060401010101" pitchFamily="34" charset="-79"/>
              </a:rPr>
              <a:t> </a:t>
            </a:r>
            <a:r>
              <a:rPr lang="he-IL" sz="2200" dirty="0" err="1">
                <a:solidFill>
                  <a:srgbClr val="002060"/>
                </a:solidFill>
                <a:latin typeface="David" panose="020E0502060401010101" pitchFamily="34" charset="-79"/>
                <a:cs typeface="David" panose="020E0502060401010101" pitchFamily="34" charset="-79"/>
              </a:rPr>
              <a:t>ג'קוב</a:t>
            </a:r>
            <a:r>
              <a:rPr lang="he-IL" sz="2200" dirty="0">
                <a:solidFill>
                  <a:srgbClr val="002060"/>
                </a:solidFill>
                <a:latin typeface="David" panose="020E0502060401010101" pitchFamily="34" charset="-79"/>
                <a:cs typeface="David" panose="020E0502060401010101" pitchFamily="34" charset="-79"/>
              </a:rPr>
              <a:t> החליט לקרוא לו "שלום". זה היה המסר שלו </a:t>
            </a:r>
            <a:r>
              <a:rPr lang="he-IL" sz="2200" dirty="0" err="1">
                <a:solidFill>
                  <a:srgbClr val="002060"/>
                </a:solidFill>
                <a:latin typeface="David" panose="020E0502060401010101" pitchFamily="34" charset="-79"/>
                <a:cs typeface="David" panose="020E0502060401010101" pitchFamily="34" charset="-79"/>
              </a:rPr>
              <a:t>לממה</a:t>
            </a:r>
            <a:r>
              <a:rPr lang="he-IL" sz="2200" dirty="0">
                <a:solidFill>
                  <a:srgbClr val="002060"/>
                </a:solidFill>
                <a:latin typeface="David" panose="020E0502060401010101" pitchFamily="34" charset="-79"/>
                <a:cs typeface="David" panose="020E0502060401010101" pitchFamily="34" charset="-79"/>
              </a:rPr>
              <a:t> אסתר, לקראת המשך חייהם ביחד</a:t>
            </a:r>
          </a:p>
        </p:txBody>
      </p:sp>
    </p:spTree>
    <p:extLst>
      <p:ext uri="{BB962C8B-B14F-4D97-AF65-F5344CB8AC3E}">
        <p14:creationId xmlns:p14="http://schemas.microsoft.com/office/powerpoint/2010/main" val="365714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ctr">
              <a:spcBef>
                <a:spcPts val="1000"/>
              </a:spcBef>
            </a:pPr>
            <a:r>
              <a:rPr lang="he-IL" sz="4800" dirty="0">
                <a:solidFill>
                  <a:srgbClr val="002D86"/>
                </a:solidFill>
                <a:latin typeface="David" panose="020E0502060401010101" pitchFamily="34" charset="-79"/>
                <a:ea typeface="+mn-ea"/>
                <a:cs typeface="David" panose="020E0502060401010101" pitchFamily="34" charset="-79"/>
              </a:rPr>
              <a:t>הקרב על צליחת תעלת סואץ- </a:t>
            </a:r>
            <a:br>
              <a:rPr lang="en-US" sz="4800" dirty="0">
                <a:solidFill>
                  <a:srgbClr val="002D86"/>
                </a:solidFill>
                <a:latin typeface="David" panose="020E0502060401010101" pitchFamily="34" charset="-79"/>
                <a:ea typeface="+mn-ea"/>
                <a:cs typeface="David" panose="020E0502060401010101" pitchFamily="34" charset="-79"/>
              </a:rPr>
            </a:br>
            <a:r>
              <a:rPr lang="he-IL" sz="4800" dirty="0">
                <a:solidFill>
                  <a:srgbClr val="002D86"/>
                </a:solidFill>
                <a:latin typeface="David" panose="020E0502060401010101" pitchFamily="34" charset="-79"/>
                <a:ea typeface="+mn-ea"/>
                <a:cs typeface="David" panose="020E0502060401010101" pitchFamily="34" charset="-79"/>
              </a:rPr>
              <a:t>במלחמת יום הכיפורים</a:t>
            </a:r>
          </a:p>
        </p:txBody>
      </p:sp>
      <p:sp>
        <p:nvSpPr>
          <p:cNvPr id="3" name="מציין מיקום תוכן 2"/>
          <p:cNvSpPr>
            <a:spLocks noGrp="1"/>
          </p:cNvSpPr>
          <p:nvPr>
            <p:ph idx="1"/>
          </p:nvPr>
        </p:nvSpPr>
        <p:spPr>
          <a:xfrm>
            <a:off x="838200" y="1690688"/>
            <a:ext cx="10515600" cy="4351338"/>
          </a:xfrm>
        </p:spPr>
        <p:txBody>
          <a:bodyPr>
            <a:noAutofit/>
          </a:bodyPr>
          <a:lstStyle/>
          <a:p>
            <a:r>
              <a:rPr lang="he-IL" sz="3600" dirty="0">
                <a:solidFill>
                  <a:srgbClr val="002D86"/>
                </a:solidFill>
                <a:latin typeface="David" panose="020E0502060401010101" pitchFamily="34" charset="-79"/>
                <a:cs typeface="David" panose="020E0502060401010101" pitchFamily="34" charset="-79"/>
              </a:rPr>
              <a:t>פלוגת "חריף"</a:t>
            </a:r>
          </a:p>
          <a:p>
            <a:r>
              <a:rPr lang="he-IL" sz="3600" dirty="0">
                <a:solidFill>
                  <a:srgbClr val="002D86"/>
                </a:solidFill>
                <a:latin typeface="David" panose="020E0502060401010101" pitchFamily="34" charset="-79"/>
                <a:cs typeface="David" panose="020E0502060401010101" pitchFamily="34" charset="-79"/>
              </a:rPr>
              <a:t>פלוגת שריון של חיילי מילואים שמקבלת על עצמה משימה מיוחדת</a:t>
            </a:r>
          </a:p>
          <a:p>
            <a:r>
              <a:rPr lang="he-IL" sz="3600" dirty="0">
                <a:solidFill>
                  <a:srgbClr val="002D86"/>
                </a:solidFill>
                <a:latin typeface="David" panose="020E0502060401010101" pitchFamily="34" charset="-79"/>
                <a:cs typeface="David" panose="020E0502060401010101" pitchFamily="34" charset="-79"/>
              </a:rPr>
              <a:t>הובלת צנחנים לנקודת צליחת התעלה בחווה הסינית בסיני</a:t>
            </a:r>
          </a:p>
          <a:p>
            <a:r>
              <a:rPr lang="he-IL" sz="3600" dirty="0">
                <a:solidFill>
                  <a:srgbClr val="002D86"/>
                </a:solidFill>
                <a:latin typeface="David" panose="020E0502060401010101" pitchFamily="34" charset="-79"/>
                <a:cs typeface="David" panose="020E0502060401010101" pitchFamily="34" charset="-79"/>
              </a:rPr>
              <a:t>מתי? בלילה שבין ה- 15-16 באוקטובר 1973</a:t>
            </a:r>
          </a:p>
          <a:p>
            <a:r>
              <a:rPr lang="he-IL" sz="3600" dirty="0">
                <a:solidFill>
                  <a:srgbClr val="002D86"/>
                </a:solidFill>
                <a:latin typeface="David" panose="020E0502060401010101" pitchFamily="34" charset="-79"/>
                <a:cs typeface="David" panose="020E0502060401010101" pitchFamily="34" charset="-79"/>
              </a:rPr>
              <a:t>הם מצליחים במשימה- מביאים את הצנחנים בסירות הגומי שלהם לנקודת הצליחה.</a:t>
            </a:r>
          </a:p>
          <a:p>
            <a:r>
              <a:rPr lang="he-IL" sz="3600" dirty="0">
                <a:solidFill>
                  <a:srgbClr val="002D86"/>
                </a:solidFill>
                <a:latin typeface="David" panose="020E0502060401010101" pitchFamily="34" charset="-79"/>
                <a:cs typeface="David" panose="020E0502060401010101" pitchFamily="34" charset="-79"/>
              </a:rPr>
              <a:t>מה קורה באותו לילה אחרי זה?</a:t>
            </a:r>
          </a:p>
        </p:txBody>
      </p:sp>
    </p:spTree>
    <p:extLst>
      <p:ext uri="{BB962C8B-B14F-4D97-AF65-F5344CB8AC3E}">
        <p14:creationId xmlns:p14="http://schemas.microsoft.com/office/powerpoint/2010/main" val="46381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62665" y="444243"/>
            <a:ext cx="10515600" cy="1325563"/>
          </a:xfrm>
        </p:spPr>
        <p:txBody>
          <a:bodyPr/>
          <a:lstStyle/>
          <a:p>
            <a:pPr algn="ctr"/>
            <a:r>
              <a:rPr lang="he-IL" dirty="0">
                <a:solidFill>
                  <a:srgbClr val="002060"/>
                </a:solidFill>
                <a:latin typeface="David" panose="020E0502060401010101" pitchFamily="34" charset="-79"/>
                <a:cs typeface="David" panose="020E0502060401010101" pitchFamily="34" charset="-79"/>
              </a:rPr>
              <a:t>בילדות </a:t>
            </a:r>
            <a:r>
              <a:rPr lang="he-IL" dirty="0" err="1">
                <a:solidFill>
                  <a:srgbClr val="002060"/>
                </a:solidFill>
                <a:latin typeface="David" panose="020E0502060401010101" pitchFamily="34" charset="-79"/>
                <a:cs typeface="David" panose="020E0502060401010101" pitchFamily="34" charset="-79"/>
              </a:rPr>
              <a:t>בטנג'יר</a:t>
            </a:r>
            <a:r>
              <a:rPr lang="he-IL" dirty="0">
                <a:solidFill>
                  <a:srgbClr val="002060"/>
                </a:solidFill>
                <a:latin typeface="David" panose="020E0502060401010101" pitchFamily="34" charset="-79"/>
                <a:cs typeface="David" panose="020E0502060401010101" pitchFamily="34" charset="-79"/>
              </a:rPr>
              <a:t>, מבלה עם </a:t>
            </a:r>
            <a:r>
              <a:rPr lang="he-IL" dirty="0" err="1">
                <a:solidFill>
                  <a:srgbClr val="002060"/>
                </a:solidFill>
                <a:latin typeface="David" panose="020E0502060401010101" pitchFamily="34" charset="-79"/>
                <a:cs typeface="David" panose="020E0502060401010101" pitchFamily="34" charset="-79"/>
              </a:rPr>
              <a:t>אמא</a:t>
            </a:r>
            <a:r>
              <a:rPr lang="he-IL" dirty="0">
                <a:solidFill>
                  <a:srgbClr val="002060"/>
                </a:solidFill>
                <a:latin typeface="David" panose="020E0502060401010101" pitchFamily="34" charset="-79"/>
                <a:cs typeface="David" panose="020E0502060401010101" pitchFamily="34" charset="-79"/>
              </a:rPr>
              <a:t>, שרה האחים</a:t>
            </a:r>
            <a:endParaRPr lang="he-IL" dirty="0"/>
          </a:p>
        </p:txBody>
      </p:sp>
      <p:pic>
        <p:nvPicPr>
          <p:cNvPr id="4" name="Picture 2" descr="שלום קרלוס בן טולילה"/>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6815" y="2059858"/>
            <a:ext cx="4841628" cy="4522900"/>
          </a:xfrm>
          <a:prstGeom prst="rect">
            <a:avLst/>
          </a:prstGeom>
          <a:noFill/>
          <a:extLst>
            <a:ext uri="{909E8E84-426E-40DD-AFC4-6F175D3DCCD1}">
              <a14:hiddenFill xmlns:a14="http://schemas.microsoft.com/office/drawing/2010/main">
                <a:solidFill>
                  <a:srgbClr val="FFFFFF"/>
                </a:solidFill>
              </a14:hiddenFill>
            </a:ext>
          </a:extLst>
        </p:spPr>
      </p:pic>
      <p:pic>
        <p:nvPicPr>
          <p:cNvPr id="6" name="2341992C-4C8E-4731-A533-144655AF0A9B" descr="2341992C-4C8E-4731-A533-144655AF0A9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269226" y="2331408"/>
            <a:ext cx="5661829" cy="424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חץ ישר 4"/>
          <p:cNvCxnSpPr/>
          <p:nvPr/>
        </p:nvCxnSpPr>
        <p:spPr>
          <a:xfrm flipH="1">
            <a:off x="3830051" y="1540042"/>
            <a:ext cx="10429" cy="13162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מחבר חץ ישר 8"/>
          <p:cNvCxnSpPr/>
          <p:nvPr/>
        </p:nvCxnSpPr>
        <p:spPr>
          <a:xfrm flipH="1">
            <a:off x="9173883" y="1769806"/>
            <a:ext cx="27869" cy="140601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5007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שלום קרלוס בן טוליל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59" y="1751660"/>
            <a:ext cx="3280197" cy="48637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שלום קרלוס בן טולי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6883" y="1718638"/>
            <a:ext cx="3366523" cy="48967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שלום קרלוס בן טולילה"/>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2222" b="19778"/>
          <a:stretch/>
        </p:blipFill>
        <p:spPr bwMode="auto">
          <a:xfrm>
            <a:off x="5084472" y="3656441"/>
            <a:ext cx="2832809" cy="2958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שלום קרלוס בן טולילה"/>
          <p:cNvPicPr>
            <a:picLocks noChangeAspect="1" noChangeArrowheads="1"/>
          </p:cNvPicPr>
          <p:nvPr/>
        </p:nvPicPr>
        <p:blipFill rotWithShape="1">
          <a:blip r:embed="rId5">
            <a:extLst>
              <a:ext uri="{28A0092B-C50C-407E-A947-70E740481C1C}">
                <a14:useLocalDpi xmlns:a14="http://schemas.microsoft.com/office/drawing/2010/main" val="0"/>
              </a:ext>
            </a:extLst>
          </a:blip>
          <a:srcRect l="7954" t="12307"/>
          <a:stretch/>
        </p:blipFill>
        <p:spPr bwMode="auto">
          <a:xfrm>
            <a:off x="4673482" y="1181528"/>
            <a:ext cx="3480400" cy="235162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מחבר חץ ישר 10"/>
          <p:cNvCxnSpPr/>
          <p:nvPr/>
        </p:nvCxnSpPr>
        <p:spPr>
          <a:xfrm>
            <a:off x="3931920" y="1402080"/>
            <a:ext cx="1224766" cy="4607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מחבר חץ ישר 12"/>
          <p:cNvCxnSpPr/>
          <p:nvPr/>
        </p:nvCxnSpPr>
        <p:spPr>
          <a:xfrm>
            <a:off x="4304156" y="3875918"/>
            <a:ext cx="1211855" cy="82659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186813" y="425465"/>
            <a:ext cx="11897032" cy="769441"/>
          </a:xfrm>
          <a:prstGeom prst="rect">
            <a:avLst/>
          </a:prstGeom>
          <a:noFill/>
        </p:spPr>
        <p:txBody>
          <a:bodyPr wrap="square" rtlCol="1">
            <a:spAutoFit/>
          </a:bodyPr>
          <a:lstStyle/>
          <a:p>
            <a:r>
              <a:rPr lang="he-IL" sz="4400" dirty="0">
                <a:solidFill>
                  <a:srgbClr val="002060"/>
                </a:solidFill>
                <a:latin typeface="David" panose="020E0502060401010101" pitchFamily="34" charset="-79"/>
                <a:ea typeface="+mj-ea"/>
                <a:cs typeface="David" panose="020E0502060401010101" pitchFamily="34" charset="-79"/>
              </a:rPr>
              <a:t>בר מצווה בבני ברק, עם </a:t>
            </a:r>
            <a:r>
              <a:rPr lang="he-IL" sz="4400" dirty="0" err="1">
                <a:solidFill>
                  <a:srgbClr val="002060"/>
                </a:solidFill>
                <a:latin typeface="David" panose="020E0502060401010101" pitchFamily="34" charset="-79"/>
                <a:ea typeface="+mj-ea"/>
                <a:cs typeface="David" panose="020E0502060401010101" pitchFamily="34" charset="-79"/>
              </a:rPr>
              <a:t>פפה</a:t>
            </a:r>
            <a:r>
              <a:rPr lang="he-IL" sz="4400" dirty="0">
                <a:solidFill>
                  <a:srgbClr val="002060"/>
                </a:solidFill>
                <a:latin typeface="David" panose="020E0502060401010101" pitchFamily="34" charset="-79"/>
                <a:ea typeface="+mj-ea"/>
                <a:cs typeface="David" panose="020E0502060401010101" pitchFamily="34" charset="-79"/>
              </a:rPr>
              <a:t> </a:t>
            </a:r>
            <a:r>
              <a:rPr lang="he-IL" sz="4400" dirty="0" err="1">
                <a:solidFill>
                  <a:srgbClr val="002060"/>
                </a:solidFill>
                <a:latin typeface="David" panose="020E0502060401010101" pitchFamily="34" charset="-79"/>
                <a:ea typeface="+mj-ea"/>
                <a:cs typeface="David" panose="020E0502060401010101" pitchFamily="34" charset="-79"/>
              </a:rPr>
              <a:t>ג'קוב</a:t>
            </a:r>
            <a:r>
              <a:rPr lang="he-IL" sz="4400" dirty="0">
                <a:solidFill>
                  <a:srgbClr val="002060"/>
                </a:solidFill>
                <a:latin typeface="David" panose="020E0502060401010101" pitchFamily="34" charset="-79"/>
                <a:ea typeface="+mj-ea"/>
                <a:cs typeface="David" panose="020E0502060401010101" pitchFamily="34" charset="-79"/>
              </a:rPr>
              <a:t>, ואוהב לשחק עם חביב</a:t>
            </a:r>
          </a:p>
        </p:txBody>
      </p:sp>
    </p:spTree>
    <p:extLst>
      <p:ext uri="{BB962C8B-B14F-4D97-AF65-F5344CB8AC3E}">
        <p14:creationId xmlns:p14="http://schemas.microsoft.com/office/powerpoint/2010/main" val="1808235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544151" y="235752"/>
            <a:ext cx="5344427" cy="1325563"/>
          </a:xfrm>
        </p:spPr>
        <p:txBody>
          <a:bodyPr/>
          <a:lstStyle/>
          <a:p>
            <a:r>
              <a:rPr lang="he-IL" dirty="0">
                <a:solidFill>
                  <a:srgbClr val="002060"/>
                </a:solidFill>
                <a:latin typeface="David" panose="020E0502060401010101" pitchFamily="34" charset="-79"/>
                <a:cs typeface="David" panose="020E0502060401010101" pitchFamily="34" charset="-79"/>
              </a:rPr>
              <a:t>עם המשפחה האוהבת</a:t>
            </a:r>
          </a:p>
        </p:txBody>
      </p:sp>
      <p:pic>
        <p:nvPicPr>
          <p:cNvPr id="9220" name="Picture 4" descr="שלום קרלוס בן טוליל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307" y="1544678"/>
            <a:ext cx="3863554" cy="360921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שלום קרלוס בן טולי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9" y="235752"/>
            <a:ext cx="3989892" cy="372723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שלום קרלוס בן טולי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78" y="4001294"/>
            <a:ext cx="3701796" cy="2645799"/>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שלום קרלוס בן טוליל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5048" y="2911742"/>
            <a:ext cx="3679109" cy="3436911"/>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תוכן 4"/>
          <p:cNvSpPr>
            <a:spLocks noGrp="1"/>
          </p:cNvSpPr>
          <p:nvPr>
            <p:ph idx="1"/>
          </p:nvPr>
        </p:nvSpPr>
        <p:spPr>
          <a:xfrm>
            <a:off x="1126958" y="2570655"/>
            <a:ext cx="10515600" cy="4351338"/>
          </a:xfrm>
        </p:spPr>
        <p:txBody>
          <a:bodyPr/>
          <a:lstStyle/>
          <a:p>
            <a:endParaRPr lang="he-IL" dirty="0"/>
          </a:p>
        </p:txBody>
      </p:sp>
      <p:cxnSp>
        <p:nvCxnSpPr>
          <p:cNvPr id="12" name="מחבר חץ ישר 11"/>
          <p:cNvCxnSpPr/>
          <p:nvPr/>
        </p:nvCxnSpPr>
        <p:spPr>
          <a:xfrm flipH="1" flipV="1">
            <a:off x="3645839" y="1068405"/>
            <a:ext cx="711656" cy="14379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מחבר חץ ישר 12"/>
          <p:cNvCxnSpPr/>
          <p:nvPr/>
        </p:nvCxnSpPr>
        <p:spPr>
          <a:xfrm flipH="1">
            <a:off x="3040733" y="3448617"/>
            <a:ext cx="1136347" cy="68060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מחבר חץ ישר 13"/>
          <p:cNvCxnSpPr/>
          <p:nvPr/>
        </p:nvCxnSpPr>
        <p:spPr>
          <a:xfrm flipH="1">
            <a:off x="5220683" y="1241671"/>
            <a:ext cx="24194" cy="67452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מחבר חץ ישר 14"/>
          <p:cNvCxnSpPr/>
          <p:nvPr/>
        </p:nvCxnSpPr>
        <p:spPr>
          <a:xfrm>
            <a:off x="8739739" y="2124779"/>
            <a:ext cx="662727" cy="123283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879613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98234"/>
            <a:ext cx="11721355" cy="1325563"/>
          </a:xfrm>
        </p:spPr>
        <p:txBody>
          <a:bodyPr/>
          <a:lstStyle/>
          <a:p>
            <a:r>
              <a:rPr lang="he-IL" dirty="0">
                <a:solidFill>
                  <a:srgbClr val="002060"/>
                </a:solidFill>
                <a:latin typeface="David" panose="020E0502060401010101" pitchFamily="34" charset="-79"/>
                <a:cs typeface="David" panose="020E0502060401010101" pitchFamily="34" charset="-79"/>
              </a:rPr>
              <a:t>בבי"ס היסודי, במשמרות הבטיחות בה גם קיבל תעודה</a:t>
            </a:r>
          </a:p>
        </p:txBody>
      </p:sp>
      <p:pic>
        <p:nvPicPr>
          <p:cNvPr id="11266" name="Picture 2" descr="שלום קרלוס בן טולילה"/>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7457" y="2053274"/>
            <a:ext cx="2916936" cy="421538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שלום קרלוס בן טולי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264" y="1591550"/>
            <a:ext cx="4797258" cy="448145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שלום קרלוס בן טולי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2526" y="1520049"/>
            <a:ext cx="303847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60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42493" y="100544"/>
            <a:ext cx="10515600" cy="1325563"/>
          </a:xfrm>
        </p:spPr>
        <p:txBody>
          <a:bodyPr/>
          <a:lstStyle/>
          <a:p>
            <a:pPr algn="ctr"/>
            <a:r>
              <a:rPr lang="he-IL" dirty="0">
                <a:solidFill>
                  <a:srgbClr val="002060"/>
                </a:solidFill>
                <a:latin typeface="David" panose="020E0502060401010101" pitchFamily="34" charset="-79"/>
                <a:cs typeface="David" panose="020E0502060401010101" pitchFamily="34" charset="-79"/>
              </a:rPr>
              <a:t>עם ההורים והאחים, באירוע משפחתי</a:t>
            </a:r>
          </a:p>
        </p:txBody>
      </p:sp>
      <p:pic>
        <p:nvPicPr>
          <p:cNvPr id="1028" name="Picture 4" descr="שלום קרלוס בן טולילה"/>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44" y="1790063"/>
            <a:ext cx="4236591" cy="395769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מחבר חץ ישר 7"/>
          <p:cNvCxnSpPr/>
          <p:nvPr/>
        </p:nvCxnSpPr>
        <p:spPr>
          <a:xfrm flipH="1">
            <a:off x="3193366" y="2070538"/>
            <a:ext cx="1452207" cy="18543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1033" name="Picture 9" descr="שלום קרלוס בן טולי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752" y="3381879"/>
            <a:ext cx="3721083" cy="34761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שלום קרלוס בן טולי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19" y="1422502"/>
            <a:ext cx="3940562" cy="368115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מחבר חץ ישר 12"/>
          <p:cNvCxnSpPr/>
          <p:nvPr/>
        </p:nvCxnSpPr>
        <p:spPr>
          <a:xfrm flipH="1" flipV="1">
            <a:off x="7849772" y="4459458"/>
            <a:ext cx="1448973" cy="151931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מחבר חץ ישר 13"/>
          <p:cNvCxnSpPr/>
          <p:nvPr/>
        </p:nvCxnSpPr>
        <p:spPr>
          <a:xfrm flipH="1" flipV="1">
            <a:off x="9833317" y="3502855"/>
            <a:ext cx="350212" cy="214717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85050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92905" y="163141"/>
            <a:ext cx="7503695" cy="1325563"/>
          </a:xfrm>
        </p:spPr>
        <p:txBody>
          <a:bodyPr/>
          <a:lstStyle/>
          <a:p>
            <a:pPr algn="ctr"/>
            <a:r>
              <a:rPr lang="he-IL" dirty="0">
                <a:solidFill>
                  <a:srgbClr val="002060"/>
                </a:solidFill>
                <a:latin typeface="David" panose="020E0502060401010101" pitchFamily="34" charset="-79"/>
                <a:cs typeface="David" panose="020E0502060401010101" pitchFamily="34" charset="-79"/>
              </a:rPr>
              <a:t>תקופה יפה בביה"ס התיכון</a:t>
            </a:r>
          </a:p>
        </p:txBody>
      </p:sp>
      <p:pic>
        <p:nvPicPr>
          <p:cNvPr id="7170" name="Picture 2" descr="שלום קרלוס בן טולילה"/>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868" y="3318874"/>
            <a:ext cx="3574560" cy="33392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שלום קרלוס בן טולי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992" y="1373088"/>
            <a:ext cx="3668106" cy="54849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שלום קרלוס בן טולי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4183" y="2235561"/>
            <a:ext cx="3747817" cy="350109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מחבר חץ ישר 8"/>
          <p:cNvCxnSpPr/>
          <p:nvPr/>
        </p:nvCxnSpPr>
        <p:spPr>
          <a:xfrm flipH="1" flipV="1">
            <a:off x="2954956" y="5900286"/>
            <a:ext cx="1450430" cy="10587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12" name="Picture 2" descr="שלום קרלוס בן טוליל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97" y="163141"/>
            <a:ext cx="3312701" cy="309462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מחבר חץ ישר 15"/>
          <p:cNvCxnSpPr/>
          <p:nvPr/>
        </p:nvCxnSpPr>
        <p:spPr>
          <a:xfrm>
            <a:off x="25359" y="190448"/>
            <a:ext cx="400031" cy="34935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10081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263525"/>
            <a:ext cx="11282680" cy="1325563"/>
          </a:xfrm>
        </p:spPr>
        <p:txBody>
          <a:bodyPr/>
          <a:lstStyle/>
          <a:p>
            <a:r>
              <a:rPr lang="he-IL" dirty="0">
                <a:solidFill>
                  <a:srgbClr val="002060"/>
                </a:solidFill>
                <a:latin typeface="David" panose="020E0502060401010101" pitchFamily="34" charset="-79"/>
                <a:cs typeface="David" panose="020E0502060401010101" pitchFamily="34" charset="-79"/>
              </a:rPr>
              <a:t>אהב מאוד פיזיקה, במעבדה עם המורה הנערץ "שתיל"</a:t>
            </a: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9940" y="2071866"/>
            <a:ext cx="5585388" cy="4254785"/>
          </a:xfrm>
        </p:spPr>
      </p:pic>
      <p:pic>
        <p:nvPicPr>
          <p:cNvPr id="5" name="Picture 8" descr="שלום קרלוס בן טולי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93" y="1727201"/>
            <a:ext cx="5292527" cy="494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17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2598" y="221826"/>
            <a:ext cx="11445240" cy="1325563"/>
          </a:xfrm>
        </p:spPr>
        <p:txBody>
          <a:bodyPr/>
          <a:lstStyle/>
          <a:p>
            <a:r>
              <a:rPr lang="he-IL" dirty="0">
                <a:solidFill>
                  <a:srgbClr val="002060"/>
                </a:solidFill>
                <a:latin typeface="David" panose="020E0502060401010101" pitchFamily="34" charset="-79"/>
                <a:cs typeface="David" panose="020E0502060401010101" pitchFamily="34" charset="-79"/>
              </a:rPr>
              <a:t>עם טובה, אהבתו הגדולה מביה"ס התיכון</a:t>
            </a:r>
          </a:p>
        </p:txBody>
      </p:sp>
      <p:pic>
        <p:nvPicPr>
          <p:cNvPr id="2050" name="Picture 2" descr="שלום קרלוס בן טולילה"/>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01575" y="1547389"/>
            <a:ext cx="3275638" cy="50623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שלום קרלוס בן טולי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4" y="455490"/>
            <a:ext cx="3133643" cy="29273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שלום קרלוס בן טוליל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246" y="2010454"/>
            <a:ext cx="3182754" cy="46394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שלום קרלוס בן טולילה"/>
          <p:cNvPicPr>
            <a:picLocks noChangeAspect="1" noChangeArrowheads="1"/>
          </p:cNvPicPr>
          <p:nvPr/>
        </p:nvPicPr>
        <p:blipFill rotWithShape="1">
          <a:blip r:embed="rId6">
            <a:extLst>
              <a:ext uri="{28A0092B-C50C-407E-A947-70E740481C1C}">
                <a14:useLocalDpi xmlns:a14="http://schemas.microsoft.com/office/drawing/2010/main" val="0"/>
              </a:ext>
            </a:extLst>
          </a:blip>
          <a:srcRect t="20014" b="11531"/>
          <a:stretch/>
        </p:blipFill>
        <p:spPr bwMode="auto">
          <a:xfrm>
            <a:off x="904373" y="3591732"/>
            <a:ext cx="3149167" cy="305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95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70823" y="0"/>
            <a:ext cx="10515600" cy="1325563"/>
          </a:xfrm>
        </p:spPr>
        <p:txBody>
          <a:bodyPr/>
          <a:lstStyle/>
          <a:p>
            <a:pPr algn="ctr"/>
            <a:r>
              <a:rPr lang="he-IL" dirty="0">
                <a:solidFill>
                  <a:srgbClr val="002060"/>
                </a:solidFill>
                <a:latin typeface="David" panose="020E0502060401010101" pitchFamily="34" charset="-79"/>
                <a:cs typeface="David" panose="020E0502060401010101" pitchFamily="34" charset="-79"/>
              </a:rPr>
              <a:t>כמה שאהב לבלות עם טובה!</a:t>
            </a:r>
          </a:p>
        </p:txBody>
      </p:sp>
      <p:pic>
        <p:nvPicPr>
          <p:cNvPr id="14338" name="Picture 2" descr="שלום קרלוס בן טולילה"/>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817" t="20857" r="23093" b="12327"/>
          <a:stretch/>
        </p:blipFill>
        <p:spPr bwMode="auto">
          <a:xfrm>
            <a:off x="193930" y="2107631"/>
            <a:ext cx="3482920" cy="339206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שלום קרלוס בן טולילה"/>
          <p:cNvPicPr>
            <a:picLocks noChangeAspect="1" noChangeArrowheads="1"/>
          </p:cNvPicPr>
          <p:nvPr/>
        </p:nvPicPr>
        <p:blipFill rotWithShape="1">
          <a:blip r:embed="rId3">
            <a:extLst>
              <a:ext uri="{28A0092B-C50C-407E-A947-70E740481C1C}">
                <a14:useLocalDpi xmlns:a14="http://schemas.microsoft.com/office/drawing/2010/main" val="0"/>
              </a:ext>
            </a:extLst>
          </a:blip>
          <a:srcRect b="9551"/>
          <a:stretch/>
        </p:blipFill>
        <p:spPr bwMode="auto">
          <a:xfrm>
            <a:off x="3789363" y="1300934"/>
            <a:ext cx="3708718" cy="500545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שלום קרלוס בן טולילה"/>
          <p:cNvPicPr>
            <a:picLocks noChangeAspect="1" noChangeArrowheads="1"/>
          </p:cNvPicPr>
          <p:nvPr/>
        </p:nvPicPr>
        <p:blipFill rotWithShape="1">
          <a:blip r:embed="rId4">
            <a:extLst>
              <a:ext uri="{28A0092B-C50C-407E-A947-70E740481C1C}">
                <a14:useLocalDpi xmlns:a14="http://schemas.microsoft.com/office/drawing/2010/main" val="0"/>
              </a:ext>
            </a:extLst>
          </a:blip>
          <a:srcRect l="13355" t="12972" r="15331" b="10972"/>
          <a:stretch/>
        </p:blipFill>
        <p:spPr bwMode="auto">
          <a:xfrm>
            <a:off x="8246533" y="1690688"/>
            <a:ext cx="3124748" cy="480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40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solidFill>
                  <a:srgbClr val="002060"/>
                </a:solidFill>
                <a:latin typeface="David" panose="020E0502060401010101" pitchFamily="34" charset="-79"/>
                <a:cs typeface="David" panose="020E0502060401010101" pitchFamily="34" charset="-79"/>
              </a:rPr>
              <a:t>שלום החתיך....</a:t>
            </a:r>
          </a:p>
        </p:txBody>
      </p:sp>
      <p:pic>
        <p:nvPicPr>
          <p:cNvPr id="4" name="Picture 2" descr="שלום קרלוס בן טולילה"/>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54" y="1878112"/>
            <a:ext cx="3120119" cy="4645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שלום קרלוס בן טולי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107" y="1790121"/>
            <a:ext cx="4980192" cy="4652343"/>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שלום קרלוס בן טולי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328" y="2598924"/>
            <a:ext cx="3698864" cy="345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3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fontScale="70000" lnSpcReduction="20000"/>
          </a:bodyPr>
          <a:lstStyle/>
          <a:p>
            <a:pPr fontAlgn="base"/>
            <a:r>
              <a:rPr lang="he-IL" b="1" dirty="0"/>
              <a:t>בצהרי שבת, לפני בדיוק 32 שנה, פרצה המלחמה ש"שלפה" את חיילי הסדיר והמילואים מבתי הכנסת והבתים, וקטעה את דממת יום הכיפורים. מסע לחזית הדרומית של הקרבות בעקבות תמונות שצילמו לוחמי מילואים מחיל השריון</a:t>
            </a:r>
          </a:p>
          <a:p>
            <a:pPr fontAlgn="base"/>
            <a:r>
              <a:rPr lang="he-IL" dirty="0"/>
              <a:t>פורסם:  07.10.05 , 08:56</a:t>
            </a:r>
          </a:p>
          <a:p>
            <a:pPr fontAlgn="base"/>
            <a:r>
              <a:rPr lang="he-IL" dirty="0"/>
              <a:t>בשעה 13:55 ביום כיפור, ה-6 באוקטובר 1973, נפתחת אש. הרמטכ"ל דוד אלעזר מורה על גיוס כל כוחות המילואים. גם לוחמיו של חיים ארז, מפקד חטיבת השריון 421, נקראים למלחמה.</a:t>
            </a:r>
          </a:p>
          <a:p>
            <a:pPr fontAlgn="base"/>
            <a:r>
              <a:rPr lang="he-IL" dirty="0"/>
              <a:t> </a:t>
            </a:r>
          </a:p>
          <a:p>
            <a:pPr fontAlgn="base"/>
            <a:r>
              <a:rPr lang="he-IL" dirty="0"/>
              <a:t>חטיבת המילואים הצעירה שהוקמה לא מכבר (אימונה הראשון היה בתחילת 1973), נלחמת במסגרת אוגדה 143 – אוגדת אריק שרון - בגזרה המרכזית של סיני, והופכת לכוח השריון הראשון שחצה את תעלת סואץ, מהלך שהוביל למפנה דרמטי בלחימה בחזית המצרית.</a:t>
            </a:r>
          </a:p>
          <a:p>
            <a:pPr fontAlgn="base"/>
            <a:r>
              <a:rPr lang="he-IL" dirty="0"/>
              <a:t> </a:t>
            </a:r>
          </a:p>
          <a:p>
            <a:pPr fontAlgn="base"/>
            <a:r>
              <a:rPr lang="he-IL" dirty="0"/>
              <a:t>48 מלוחמי החטיבה נפלו במלחמת יום הכיפורים. במלאת 25 שנה לאותה מלחמה, לקראת כנס של האוגדה, קובצו לאלבום תמונות שצילמו הלוחמים במהלך הקרבות. לפניכם תמונות נבחרות דרכן ניתן, ולו במעט, לספר ולהנציח, מזווית הראייה של חיילי חטיבה 421, את סיפור המלחמה </a:t>
            </a:r>
            <a:r>
              <a:rPr lang="he-IL" dirty="0" err="1"/>
              <a:t>שטילטלה</a:t>
            </a:r>
            <a:r>
              <a:rPr lang="he-IL" dirty="0"/>
              <a:t> את מדינת ישראל.  </a:t>
            </a:r>
          </a:p>
          <a:p>
            <a:endParaRPr lang="he-IL" dirty="0"/>
          </a:p>
        </p:txBody>
      </p:sp>
    </p:spTree>
    <p:extLst>
      <p:ext uri="{BB962C8B-B14F-4D97-AF65-F5344CB8AC3E}">
        <p14:creationId xmlns:p14="http://schemas.microsoft.com/office/powerpoint/2010/main" val="2126113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1590" y="-144463"/>
            <a:ext cx="11487484" cy="1325563"/>
          </a:xfrm>
        </p:spPr>
        <p:txBody>
          <a:bodyPr/>
          <a:lstStyle/>
          <a:p>
            <a:r>
              <a:rPr lang="he-IL" dirty="0">
                <a:solidFill>
                  <a:srgbClr val="002060"/>
                </a:solidFill>
                <a:latin typeface="David" panose="020E0502060401010101" pitchFamily="34" charset="-79"/>
                <a:cs typeface="David" panose="020E0502060401010101" pitchFamily="34" charset="-79"/>
              </a:rPr>
              <a:t>התגייס לחיל השריון, ומדריך נהגי טנקים מדגם "</a:t>
            </a:r>
            <a:r>
              <a:rPr lang="he-IL" dirty="0" err="1">
                <a:solidFill>
                  <a:srgbClr val="002060"/>
                </a:solidFill>
                <a:latin typeface="David" panose="020E0502060401010101" pitchFamily="34" charset="-79"/>
                <a:cs typeface="David" panose="020E0502060401010101" pitchFamily="34" charset="-79"/>
              </a:rPr>
              <a:t>פטון</a:t>
            </a:r>
            <a:r>
              <a:rPr lang="he-IL" dirty="0">
                <a:solidFill>
                  <a:srgbClr val="002060"/>
                </a:solidFill>
                <a:latin typeface="David" panose="020E0502060401010101" pitchFamily="34" charset="-79"/>
                <a:cs typeface="David" panose="020E0502060401010101" pitchFamily="34" charset="-79"/>
              </a:rPr>
              <a:t>"</a:t>
            </a:r>
          </a:p>
        </p:txBody>
      </p:sp>
      <p:pic>
        <p:nvPicPr>
          <p:cNvPr id="4098" name="Picture 2" descr="שלום קרלוס בן טולילה"/>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4277" y="4019550"/>
            <a:ext cx="3038475" cy="2838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שלום קרלוס בן טולי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13" y="1537980"/>
            <a:ext cx="3581667" cy="519847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שלום קרלוס בן טולי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76" y="1181100"/>
            <a:ext cx="3038475" cy="28384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שלום קרלוס בן טוליל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9208" y="2837156"/>
            <a:ext cx="4304193" cy="402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16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4659" y="365125"/>
            <a:ext cx="11394040" cy="1325563"/>
          </a:xfrm>
        </p:spPr>
        <p:txBody>
          <a:bodyPr/>
          <a:lstStyle/>
          <a:p>
            <a:pPr algn="ctr"/>
            <a:r>
              <a:rPr lang="he-IL" dirty="0">
                <a:solidFill>
                  <a:srgbClr val="002060"/>
                </a:solidFill>
                <a:latin typeface="David" panose="020E0502060401010101" pitchFamily="34" charset="-79"/>
                <a:cs typeface="David" panose="020E0502060401010101" pitchFamily="34" charset="-79"/>
              </a:rPr>
              <a:t>במהלך השירות הצבאי</a:t>
            </a:r>
          </a:p>
        </p:txBody>
      </p:sp>
      <p:pic>
        <p:nvPicPr>
          <p:cNvPr id="15362" name="Picture 2" descr="שלום קרלוס בן טולילה"/>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4658" y="1832928"/>
            <a:ext cx="4621877" cy="431761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שלום קרלוס בן טולי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178" y="2657139"/>
            <a:ext cx="3595332" cy="3358649"/>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שלום קרלוס בן טולי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2316" y="2621077"/>
            <a:ext cx="3038475" cy="325879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מחבר חץ ישר 7"/>
          <p:cNvCxnSpPr/>
          <p:nvPr/>
        </p:nvCxnSpPr>
        <p:spPr>
          <a:xfrm>
            <a:off x="111972" y="4173472"/>
            <a:ext cx="1206690" cy="7700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49093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solidFill>
                  <a:srgbClr val="002060"/>
                </a:solidFill>
                <a:latin typeface="David" panose="020E0502060401010101" pitchFamily="34" charset="-79"/>
                <a:cs typeface="David" panose="020E0502060401010101" pitchFamily="34" charset="-79"/>
              </a:rPr>
              <a:t>בכל מקום בו הלך- הצחיק את אלה שמסביבו</a:t>
            </a:r>
          </a:p>
        </p:txBody>
      </p:sp>
      <p:pic>
        <p:nvPicPr>
          <p:cNvPr id="3074" name="Picture 2" descr="שלום קרלוס בן טולילה"/>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1623" y="1765021"/>
            <a:ext cx="4780170" cy="44654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שלום קרלוס בן טולי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1375560"/>
            <a:ext cx="3676851" cy="524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191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31520" y="2858068"/>
            <a:ext cx="11030551" cy="1325563"/>
          </a:xfrm>
        </p:spPr>
        <p:txBody>
          <a:bodyPr>
            <a:noAutofit/>
          </a:bodyPr>
          <a:lstStyle/>
          <a:p>
            <a:r>
              <a:rPr lang="he-IL" sz="3600" dirty="0">
                <a:solidFill>
                  <a:srgbClr val="002060"/>
                </a:solidFill>
                <a:latin typeface="David" panose="020E0502060401010101" pitchFamily="34" charset="-79"/>
                <a:cs typeface="David" panose="020E0502060401010101" pitchFamily="34" charset="-79"/>
              </a:rPr>
              <a:t>באוגוסט 1973, שלום משתחרר מהצבא, </a:t>
            </a:r>
            <a:br>
              <a:rPr lang="en-US" sz="3600" dirty="0">
                <a:solidFill>
                  <a:srgbClr val="002060"/>
                </a:solidFill>
                <a:latin typeface="David" panose="020E0502060401010101" pitchFamily="34" charset="-79"/>
                <a:cs typeface="David" panose="020E0502060401010101" pitchFamily="34" charset="-79"/>
              </a:rPr>
            </a:br>
            <a:r>
              <a:rPr lang="he-IL" sz="3600" dirty="0">
                <a:solidFill>
                  <a:srgbClr val="002060"/>
                </a:solidFill>
                <a:latin typeface="David" panose="020E0502060401010101" pitchFamily="34" charset="-79"/>
                <a:cs typeface="David" panose="020E0502060401010101" pitchFamily="34" charset="-79"/>
              </a:rPr>
              <a:t>מתקבל ללימודים בטכניון וגם באוניברסיטת בן גוריון, </a:t>
            </a:r>
            <a:br>
              <a:rPr lang="he-IL" sz="3600" dirty="0">
                <a:solidFill>
                  <a:srgbClr val="002060"/>
                </a:solidFill>
                <a:latin typeface="David" panose="020E0502060401010101" pitchFamily="34" charset="-79"/>
                <a:cs typeface="David" panose="020E0502060401010101" pitchFamily="34" charset="-79"/>
              </a:rPr>
            </a:br>
            <a:br>
              <a:rPr lang="he-IL" sz="3600" dirty="0">
                <a:solidFill>
                  <a:srgbClr val="002060"/>
                </a:solidFill>
                <a:latin typeface="David" panose="020E0502060401010101" pitchFamily="34" charset="-79"/>
                <a:cs typeface="David" panose="020E0502060401010101" pitchFamily="34" charset="-79"/>
              </a:rPr>
            </a:br>
            <a:r>
              <a:rPr lang="he-IL" sz="3600" dirty="0">
                <a:solidFill>
                  <a:srgbClr val="002060"/>
                </a:solidFill>
                <a:latin typeface="David" panose="020E0502060401010101" pitchFamily="34" charset="-79"/>
                <a:cs typeface="David" panose="020E0502060401010101" pitchFamily="34" charset="-79"/>
              </a:rPr>
              <a:t>ואז פורצת מלחמת יום כיפור באוקטובר 1973.</a:t>
            </a:r>
            <a:br>
              <a:rPr lang="he-IL" sz="3600" dirty="0">
                <a:solidFill>
                  <a:srgbClr val="002060"/>
                </a:solidFill>
                <a:latin typeface="David" panose="020E0502060401010101" pitchFamily="34" charset="-79"/>
                <a:cs typeface="David" panose="020E0502060401010101" pitchFamily="34" charset="-79"/>
              </a:rPr>
            </a:br>
            <a:br>
              <a:rPr lang="he-IL" sz="3600" dirty="0">
                <a:solidFill>
                  <a:srgbClr val="002060"/>
                </a:solidFill>
                <a:latin typeface="David" panose="020E0502060401010101" pitchFamily="34" charset="-79"/>
                <a:cs typeface="David" panose="020E0502060401010101" pitchFamily="34" charset="-79"/>
              </a:rPr>
            </a:br>
            <a:r>
              <a:rPr lang="he-IL" sz="3600" dirty="0">
                <a:solidFill>
                  <a:srgbClr val="002060"/>
                </a:solidFill>
                <a:latin typeface="David" panose="020E0502060401010101" pitchFamily="34" charset="-79"/>
                <a:cs typeface="David" panose="020E0502060401010101" pitchFamily="34" charset="-79"/>
              </a:rPr>
              <a:t>שלום,  שהיה מדריך נהגי טנקים בבית הספר לשריון, מקבל תפקיד של נהג בטנק מ"פ "חריף", גדוד 599, חטיבת 421, חטיבת הצליחה. </a:t>
            </a:r>
            <a:br>
              <a:rPr lang="he-IL" sz="3600" dirty="0">
                <a:solidFill>
                  <a:srgbClr val="002060"/>
                </a:solidFill>
                <a:latin typeface="David" panose="020E0502060401010101" pitchFamily="34" charset="-79"/>
                <a:cs typeface="David" panose="020E0502060401010101" pitchFamily="34" charset="-79"/>
              </a:rPr>
            </a:br>
            <a:br>
              <a:rPr lang="he-IL" sz="3600" dirty="0">
                <a:solidFill>
                  <a:srgbClr val="002060"/>
                </a:solidFill>
                <a:latin typeface="David" panose="020E0502060401010101" pitchFamily="34" charset="-79"/>
                <a:cs typeface="David" panose="020E0502060401010101" pitchFamily="34" charset="-79"/>
              </a:rPr>
            </a:br>
            <a:r>
              <a:rPr lang="he-IL" sz="3600" dirty="0">
                <a:solidFill>
                  <a:srgbClr val="002060"/>
                </a:solidFill>
                <a:latin typeface="David" panose="020E0502060401010101" pitchFamily="34" charset="-79"/>
                <a:cs typeface="David" panose="020E0502060401010101" pitchFamily="34" charset="-79"/>
              </a:rPr>
              <a:t>השתתף בקרבות קשים, שרד את "חמוטל", קרב נוראי  בו נפגעו 19 טנקים מתוך 25, בו נהרגו 15 לוחמים ונפצעו 45 .</a:t>
            </a:r>
            <a:br>
              <a:rPr lang="he-IL" sz="3600" dirty="0">
                <a:solidFill>
                  <a:srgbClr val="002060"/>
                </a:solidFill>
                <a:latin typeface="David" panose="020E0502060401010101" pitchFamily="34" charset="-79"/>
                <a:cs typeface="David" panose="020E0502060401010101" pitchFamily="34" charset="-79"/>
              </a:rPr>
            </a:br>
            <a:br>
              <a:rPr lang="he-IL" sz="3600" dirty="0">
                <a:solidFill>
                  <a:srgbClr val="002060"/>
                </a:solidFill>
                <a:latin typeface="David" panose="020E0502060401010101" pitchFamily="34" charset="-79"/>
                <a:cs typeface="David" panose="020E0502060401010101" pitchFamily="34" charset="-79"/>
              </a:rPr>
            </a:br>
            <a:endParaRPr lang="he-IL" sz="3600"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1596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solidFill>
                  <a:srgbClr val="002060"/>
                </a:solidFill>
                <a:latin typeface="David" panose="020E0502060401010101" pitchFamily="34" charset="-79"/>
                <a:cs typeface="David" panose="020E0502060401010101" pitchFamily="34" charset="-79"/>
              </a:rPr>
              <a:t>מכתבים למשפחה בזמן המלחמה, כמובן בספרדית</a:t>
            </a:r>
            <a:br>
              <a:rPr lang="en-US" dirty="0">
                <a:solidFill>
                  <a:srgbClr val="002060"/>
                </a:solidFill>
                <a:latin typeface="David" panose="020E0502060401010101" pitchFamily="34" charset="-79"/>
                <a:cs typeface="David" panose="020E0502060401010101" pitchFamily="34" charset="-79"/>
              </a:rPr>
            </a:br>
            <a:endParaRPr lang="he-IL" dirty="0">
              <a:solidFill>
                <a:srgbClr val="002060"/>
              </a:solidFill>
              <a:latin typeface="David" panose="020E0502060401010101" pitchFamily="34" charset="-79"/>
              <a:cs typeface="David" panose="020E0502060401010101" pitchFamily="34" charset="-79"/>
            </a:endParaRPr>
          </a:p>
        </p:txBody>
      </p:sp>
      <p:pic>
        <p:nvPicPr>
          <p:cNvPr id="16386" name="Picture 2" descr="14.10.7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1" y="1977003"/>
            <a:ext cx="3112328" cy="474166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350" y="2898554"/>
            <a:ext cx="4877166" cy="3577607"/>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9516" y="2507241"/>
            <a:ext cx="3741457" cy="2603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80247" y="1646093"/>
            <a:ext cx="3460441" cy="461665"/>
          </a:xfrm>
          <a:prstGeom prst="rect">
            <a:avLst/>
          </a:prstGeom>
          <a:noFill/>
        </p:spPr>
        <p:txBody>
          <a:bodyPr wrap="square" rtlCol="1">
            <a:spAutoFit/>
          </a:bodyPr>
          <a:lstStyle/>
          <a:p>
            <a:r>
              <a:rPr lang="he-IL" sz="2400" dirty="0">
                <a:solidFill>
                  <a:srgbClr val="FF0000"/>
                </a:solidFill>
                <a:latin typeface="David" panose="020E0502060401010101" pitchFamily="34" charset="-79"/>
                <a:cs typeface="David" panose="020E0502060401010101" pitchFamily="34" charset="-79"/>
              </a:rPr>
              <a:t>10/1-על </a:t>
            </a:r>
            <a:r>
              <a:rPr lang="he-IL" sz="2400" u="sng" dirty="0">
                <a:solidFill>
                  <a:srgbClr val="FF0000"/>
                </a:solidFill>
                <a:latin typeface="David" panose="020E0502060401010101" pitchFamily="34" charset="-79"/>
                <a:cs typeface="David" panose="020E0502060401010101" pitchFamily="34" charset="-79"/>
              </a:rPr>
              <a:t>קרטון</a:t>
            </a:r>
            <a:r>
              <a:rPr lang="he-IL" sz="2400" dirty="0">
                <a:solidFill>
                  <a:srgbClr val="FF0000"/>
                </a:solidFill>
                <a:latin typeface="David" panose="020E0502060401010101" pitchFamily="34" charset="-79"/>
                <a:cs typeface="David" panose="020E0502060401010101" pitchFamily="34" charset="-79"/>
              </a:rPr>
              <a:t> של מנות קרב</a:t>
            </a:r>
          </a:p>
        </p:txBody>
      </p:sp>
      <p:sp>
        <p:nvSpPr>
          <p:cNvPr id="5" name="TextBox 4"/>
          <p:cNvSpPr txBox="1"/>
          <p:nvPr/>
        </p:nvSpPr>
        <p:spPr>
          <a:xfrm>
            <a:off x="3783721" y="1944447"/>
            <a:ext cx="3566098" cy="954107"/>
          </a:xfrm>
          <a:prstGeom prst="rect">
            <a:avLst/>
          </a:prstGeom>
          <a:noFill/>
        </p:spPr>
        <p:txBody>
          <a:bodyPr wrap="square" rtlCol="1">
            <a:spAutoFit/>
          </a:bodyPr>
          <a:lstStyle/>
          <a:p>
            <a:r>
              <a:rPr lang="he-IL" sz="2800" u="sng" dirty="0">
                <a:solidFill>
                  <a:srgbClr val="FF0000"/>
                </a:solidFill>
                <a:latin typeface="David" panose="020E0502060401010101" pitchFamily="34" charset="-79"/>
                <a:cs typeface="David" panose="020E0502060401010101" pitchFamily="34" charset="-79"/>
              </a:rPr>
              <a:t>ביום הנפילה</a:t>
            </a:r>
            <a:r>
              <a:rPr lang="he-IL" sz="2800" dirty="0">
                <a:solidFill>
                  <a:srgbClr val="FF0000"/>
                </a:solidFill>
                <a:latin typeface="David" panose="020E0502060401010101" pitchFamily="34" charset="-79"/>
                <a:cs typeface="David" panose="020E0502060401010101" pitchFamily="34" charset="-79"/>
              </a:rPr>
              <a:t>, 15/10, תוך כדי הופעה של יהורם גאון</a:t>
            </a:r>
          </a:p>
        </p:txBody>
      </p:sp>
      <p:sp>
        <p:nvSpPr>
          <p:cNvPr id="6" name="TextBox 5"/>
          <p:cNvSpPr txBox="1"/>
          <p:nvPr/>
        </p:nvSpPr>
        <p:spPr>
          <a:xfrm>
            <a:off x="0" y="1068226"/>
            <a:ext cx="3713746" cy="830997"/>
          </a:xfrm>
          <a:prstGeom prst="rect">
            <a:avLst/>
          </a:prstGeom>
          <a:noFill/>
        </p:spPr>
        <p:txBody>
          <a:bodyPr wrap="square" rtlCol="1">
            <a:spAutoFit/>
          </a:bodyPr>
          <a:lstStyle/>
          <a:p>
            <a:r>
              <a:rPr lang="he-IL" sz="2400" dirty="0">
                <a:solidFill>
                  <a:srgbClr val="FF0000"/>
                </a:solidFill>
                <a:latin typeface="David" panose="020E0502060401010101" pitchFamily="34" charset="-79"/>
                <a:cs typeface="David" panose="020E0502060401010101" pitchFamily="34" charset="-79"/>
              </a:rPr>
              <a:t>14/10- מודיע </a:t>
            </a:r>
            <a:r>
              <a:rPr lang="he-IL" sz="2400" u="sng" dirty="0">
                <a:solidFill>
                  <a:srgbClr val="FF0000"/>
                </a:solidFill>
                <a:latin typeface="David" panose="020E0502060401010101" pitchFamily="34" charset="-79"/>
                <a:cs typeface="David" panose="020E0502060401010101" pitchFamily="34" charset="-79"/>
              </a:rPr>
              <a:t>שעוד שבוע</a:t>
            </a:r>
            <a:r>
              <a:rPr lang="he-IL" sz="2400" dirty="0">
                <a:solidFill>
                  <a:srgbClr val="FF0000"/>
                </a:solidFill>
                <a:latin typeface="David" panose="020E0502060401010101" pitchFamily="34" charset="-79"/>
                <a:cs typeface="David" panose="020E0502060401010101" pitchFamily="34" charset="-79"/>
              </a:rPr>
              <a:t> צריך להתחיל באוניברסיטת באר שבע</a:t>
            </a:r>
          </a:p>
        </p:txBody>
      </p:sp>
    </p:spTree>
    <p:extLst>
      <p:ext uri="{BB962C8B-B14F-4D97-AF65-F5344CB8AC3E}">
        <p14:creationId xmlns:p14="http://schemas.microsoft.com/office/powerpoint/2010/main" val="3120495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6253" y="345875"/>
            <a:ext cx="11286422" cy="1325563"/>
          </a:xfrm>
        </p:spPr>
        <p:txBody>
          <a:bodyPr>
            <a:normAutofit fontScale="90000"/>
          </a:bodyPr>
          <a:lstStyle/>
          <a:p>
            <a:r>
              <a:rPr lang="he-IL" dirty="0">
                <a:solidFill>
                  <a:srgbClr val="002060"/>
                </a:solidFill>
                <a:latin typeface="David" panose="020E0502060401010101" pitchFamily="34" charset="-79"/>
                <a:cs typeface="David" panose="020E0502060401010101" pitchFamily="34" charset="-79"/>
              </a:rPr>
              <a:t>ואז בלילה של ה- 15/10, לאחר שהפלוגה שלו הובילה את הצנחנים לצליחת התעלה, היא נתקלת במארב אויב – </a:t>
            </a:r>
            <a:br>
              <a:rPr lang="en-US" dirty="0">
                <a:solidFill>
                  <a:srgbClr val="002060"/>
                </a:solidFill>
                <a:latin typeface="David" panose="020E0502060401010101" pitchFamily="34" charset="-79"/>
                <a:cs typeface="David" panose="020E0502060401010101" pitchFamily="34" charset="-79"/>
              </a:rPr>
            </a:br>
            <a:r>
              <a:rPr lang="he-IL" dirty="0">
                <a:solidFill>
                  <a:srgbClr val="002060"/>
                </a:solidFill>
                <a:latin typeface="David" panose="020E0502060401010101" pitchFamily="34" charset="-79"/>
                <a:cs typeface="David" panose="020E0502060401010101" pitchFamily="34" charset="-79"/>
              </a:rPr>
              <a:t>הטנק של שלום נפגע מטילים... קרב קשה מאוד, נוראי,</a:t>
            </a: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7059" y="1930946"/>
            <a:ext cx="6424810" cy="4641926"/>
          </a:xfrm>
        </p:spPr>
      </p:pic>
    </p:spTree>
    <p:extLst>
      <p:ext uri="{BB962C8B-B14F-4D97-AF65-F5344CB8AC3E}">
        <p14:creationId xmlns:p14="http://schemas.microsoft.com/office/powerpoint/2010/main" val="1134358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086" y="220746"/>
            <a:ext cx="11973828" cy="1325563"/>
          </a:xfrm>
        </p:spPr>
        <p:txBody>
          <a:bodyPr/>
          <a:lstStyle/>
          <a:p>
            <a:pPr algn="ctr"/>
            <a:r>
              <a:rPr lang="he-IL" dirty="0">
                <a:solidFill>
                  <a:srgbClr val="002060"/>
                </a:solidFill>
                <a:latin typeface="David" panose="020E0502060401010101" pitchFamily="34" charset="-79"/>
                <a:cs typeface="David" panose="020E0502060401010101" pitchFamily="34" charset="-79"/>
              </a:rPr>
              <a:t>השעון של שלום במלחמה, </a:t>
            </a:r>
            <a:br>
              <a:rPr lang="en-US" dirty="0">
                <a:solidFill>
                  <a:srgbClr val="002060"/>
                </a:solidFill>
                <a:latin typeface="David" panose="020E0502060401010101" pitchFamily="34" charset="-79"/>
                <a:cs typeface="David" panose="020E0502060401010101" pitchFamily="34" charset="-79"/>
              </a:rPr>
            </a:br>
            <a:r>
              <a:rPr lang="he-IL" dirty="0">
                <a:solidFill>
                  <a:srgbClr val="002060"/>
                </a:solidFill>
                <a:latin typeface="David" panose="020E0502060401010101" pitchFamily="34" charset="-79"/>
                <a:cs typeface="David" panose="020E0502060401010101" pitchFamily="34" charset="-79"/>
              </a:rPr>
              <a:t>בשעה 01:34, הזמן עצר מלכת...</a:t>
            </a:r>
          </a:p>
        </p:txBody>
      </p:sp>
      <p:pic>
        <p:nvPicPr>
          <p:cNvPr id="6" name="Picture 2" descr="2B8C0A23-B111-42F6-B2D9-484A2597CF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2967" y="1825625"/>
            <a:ext cx="5426066"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797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66D962C5-4D67-48FE-94E9-40002284E3AA"/>
          <p:cNvPicPr>
            <a:picLocks noChangeAspect="1" noChangeArrowheads="1"/>
          </p:cNvPicPr>
          <p:nvPr/>
        </p:nvPicPr>
        <p:blipFill rotWithShape="1">
          <a:blip r:embed="rId2">
            <a:extLst>
              <a:ext uri="{28A0092B-C50C-407E-A947-70E740481C1C}">
                <a14:useLocalDpi xmlns:a14="http://schemas.microsoft.com/office/drawing/2010/main" val="0"/>
              </a:ext>
            </a:extLst>
          </a:blip>
          <a:srcRect b="51392"/>
          <a:stretch/>
        </p:blipFill>
        <p:spPr bwMode="auto">
          <a:xfrm>
            <a:off x="336884" y="0"/>
            <a:ext cx="11710996" cy="646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767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40719" y="2944268"/>
            <a:ext cx="5964454" cy="1325563"/>
          </a:xfrm>
        </p:spPr>
        <p:txBody>
          <a:bodyPr>
            <a:noAutofit/>
          </a:bodyPr>
          <a:lstStyle/>
          <a:p>
            <a:pPr>
              <a:lnSpc>
                <a:spcPct val="100000"/>
              </a:lnSpc>
            </a:pPr>
            <a:r>
              <a:rPr lang="he-IL" sz="3200" dirty="0" err="1">
                <a:solidFill>
                  <a:srgbClr val="002060"/>
                </a:solidFill>
                <a:latin typeface="David" panose="020E0502060401010101" pitchFamily="34" charset="-79"/>
                <a:cs typeface="David" panose="020E0502060401010101" pitchFamily="34" charset="-79"/>
              </a:rPr>
              <a:t>פפה</a:t>
            </a:r>
            <a:r>
              <a:rPr lang="he-IL" sz="3200" dirty="0">
                <a:solidFill>
                  <a:srgbClr val="002060"/>
                </a:solidFill>
                <a:latin typeface="David" panose="020E0502060401010101" pitchFamily="34" charset="-79"/>
                <a:cs typeface="David" panose="020E0502060401010101" pitchFamily="34" charset="-79"/>
              </a:rPr>
              <a:t> </a:t>
            </a:r>
            <a:r>
              <a:rPr lang="he-IL" sz="3200" dirty="0" err="1">
                <a:solidFill>
                  <a:srgbClr val="002060"/>
                </a:solidFill>
                <a:latin typeface="David" panose="020E0502060401010101" pitchFamily="34" charset="-79"/>
                <a:cs typeface="David" panose="020E0502060401010101" pitchFamily="34" charset="-79"/>
              </a:rPr>
              <a:t>ג'קוב</a:t>
            </a:r>
            <a:r>
              <a:rPr lang="he-IL" sz="3200" dirty="0">
                <a:solidFill>
                  <a:srgbClr val="002060"/>
                </a:solidFill>
                <a:latin typeface="David" panose="020E0502060401010101" pitchFamily="34" charset="-79"/>
                <a:cs typeface="David" panose="020E0502060401010101" pitchFamily="34" charset="-79"/>
              </a:rPr>
              <a:t> מצא אותה במגירה שלו. </a:t>
            </a:r>
            <a:br>
              <a:rPr lang="en-US" sz="3200" dirty="0">
                <a:solidFill>
                  <a:srgbClr val="002060"/>
                </a:solidFill>
                <a:latin typeface="David" panose="020E0502060401010101" pitchFamily="34" charset="-79"/>
                <a:cs typeface="David" panose="020E0502060401010101" pitchFamily="34" charset="-79"/>
              </a:rPr>
            </a:br>
            <a:r>
              <a:rPr lang="he-IL" sz="3200" dirty="0">
                <a:solidFill>
                  <a:srgbClr val="002060"/>
                </a:solidFill>
                <a:latin typeface="David" panose="020E0502060401010101" pitchFamily="34" charset="-79"/>
                <a:cs typeface="David" panose="020E0502060401010101" pitchFamily="34" charset="-79"/>
              </a:rPr>
              <a:t>מה יעשו עם הכסף? </a:t>
            </a:r>
            <a:br>
              <a:rPr lang="he-IL" sz="3200" dirty="0">
                <a:solidFill>
                  <a:srgbClr val="002060"/>
                </a:solidFill>
                <a:latin typeface="David" panose="020E0502060401010101" pitchFamily="34" charset="-79"/>
                <a:cs typeface="David" panose="020E0502060401010101" pitchFamily="34" charset="-79"/>
              </a:rPr>
            </a:br>
            <a:br>
              <a:rPr lang="he-IL" sz="3200" dirty="0">
                <a:solidFill>
                  <a:srgbClr val="002060"/>
                </a:solidFill>
                <a:latin typeface="David" panose="020E0502060401010101" pitchFamily="34" charset="-79"/>
                <a:cs typeface="David" panose="020E0502060401010101" pitchFamily="34" charset="-79"/>
              </a:rPr>
            </a:br>
            <a:r>
              <a:rPr lang="he-IL" sz="3200" dirty="0">
                <a:solidFill>
                  <a:srgbClr val="FF0000"/>
                </a:solidFill>
                <a:latin typeface="David" panose="020E0502060401010101" pitchFamily="34" charset="-79"/>
                <a:cs typeface="David" panose="020E0502060401010101" pitchFamily="34" charset="-79"/>
              </a:rPr>
              <a:t>מכאן מתחילה קרן קרלוס שלום ז"ל. </a:t>
            </a:r>
            <a:r>
              <a:rPr lang="he-IL" sz="3200" dirty="0">
                <a:solidFill>
                  <a:srgbClr val="002060"/>
                </a:solidFill>
                <a:latin typeface="David" panose="020E0502060401010101" pitchFamily="34" charset="-79"/>
                <a:cs typeface="David" panose="020E0502060401010101" pitchFamily="34" charset="-79"/>
              </a:rPr>
              <a:t>הקרן</a:t>
            </a:r>
            <a:r>
              <a:rPr lang="he-IL" sz="3200" dirty="0">
                <a:solidFill>
                  <a:srgbClr val="FF0000"/>
                </a:solidFill>
                <a:latin typeface="David" panose="020E0502060401010101" pitchFamily="34" charset="-79"/>
                <a:cs typeface="David" panose="020E0502060401010101" pitchFamily="34" charset="-79"/>
              </a:rPr>
              <a:t> </a:t>
            </a:r>
            <a:r>
              <a:rPr lang="he-IL" sz="3200" dirty="0">
                <a:solidFill>
                  <a:srgbClr val="002060"/>
                </a:solidFill>
                <a:latin typeface="David" panose="020E0502060401010101" pitchFamily="34" charset="-79"/>
                <a:cs typeface="David" panose="020E0502060401010101" pitchFamily="34" charset="-79"/>
              </a:rPr>
              <a:t>נותנת מתנה לכל ילד וילדה מהמשפחה שמגיעים לבר מצווה ובת מצווה. </a:t>
            </a:r>
            <a:br>
              <a:rPr lang="en-US" sz="3200" dirty="0">
                <a:solidFill>
                  <a:srgbClr val="002060"/>
                </a:solidFill>
                <a:latin typeface="David" panose="020E0502060401010101" pitchFamily="34" charset="-79"/>
                <a:cs typeface="David" panose="020E0502060401010101" pitchFamily="34" charset="-79"/>
              </a:rPr>
            </a:br>
            <a:br>
              <a:rPr lang="en-US" sz="3200" dirty="0">
                <a:solidFill>
                  <a:srgbClr val="002060"/>
                </a:solidFill>
                <a:latin typeface="David" panose="020E0502060401010101" pitchFamily="34" charset="-79"/>
                <a:cs typeface="David" panose="020E0502060401010101" pitchFamily="34" charset="-79"/>
              </a:rPr>
            </a:br>
            <a:r>
              <a:rPr lang="he-IL" sz="3200" dirty="0">
                <a:solidFill>
                  <a:srgbClr val="002060"/>
                </a:solidFill>
                <a:latin typeface="David" panose="020E0502060401010101" pitchFamily="34" charset="-79"/>
                <a:cs typeface="David" panose="020E0502060401010101" pitchFamily="34" charset="-79"/>
              </a:rPr>
              <a:t>הילדים הם אלה שמנציחים את שלום</a:t>
            </a:r>
            <a:r>
              <a:rPr lang="en-US" sz="3200" dirty="0">
                <a:solidFill>
                  <a:srgbClr val="002060"/>
                </a:solidFill>
                <a:latin typeface="David" panose="020E0502060401010101" pitchFamily="34" charset="-79"/>
                <a:cs typeface="David" panose="020E0502060401010101" pitchFamily="34" charset="-79"/>
              </a:rPr>
              <a:t>!</a:t>
            </a:r>
            <a:br>
              <a:rPr lang="en-US" sz="3200" dirty="0">
                <a:solidFill>
                  <a:srgbClr val="002060"/>
                </a:solidFill>
                <a:latin typeface="David" panose="020E0502060401010101" pitchFamily="34" charset="-79"/>
                <a:cs typeface="David" panose="020E0502060401010101" pitchFamily="34" charset="-79"/>
              </a:rPr>
            </a:br>
            <a:endParaRPr lang="he-IL" sz="3600" dirty="0">
              <a:solidFill>
                <a:srgbClr val="FF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1028573" y="13859973"/>
            <a:ext cx="1190690" cy="249910"/>
          </a:xfrm>
        </p:spPr>
        <p:txBody>
          <a:bodyPr>
            <a:normAutofit fontScale="47500" lnSpcReduction="20000"/>
          </a:bodyPr>
          <a:lstStyle/>
          <a:p>
            <a:endParaRPr lang="he-IL" dirty="0"/>
          </a:p>
        </p:txBody>
      </p:sp>
      <p:pic>
        <p:nvPicPr>
          <p:cNvPr id="19458" name="34CEFFC2-0F64-4666-AE1E-3F2309A9A0A9" descr="34CEFFC2-0F64-4666-AE1E-3F2309A9A0A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06116"/>
            <a:ext cx="6040719" cy="453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13297" y="5736657"/>
            <a:ext cx="9192126" cy="923330"/>
          </a:xfrm>
          <a:prstGeom prst="rect">
            <a:avLst/>
          </a:prstGeom>
          <a:noFill/>
        </p:spPr>
        <p:txBody>
          <a:bodyPr wrap="square" rtlCol="1">
            <a:spAutoFit/>
          </a:bodyPr>
          <a:lstStyle/>
          <a:p>
            <a:pPr algn="ctr"/>
            <a:r>
              <a:rPr lang="he-IL" sz="5400" dirty="0">
                <a:solidFill>
                  <a:srgbClr val="FF0000"/>
                </a:solidFill>
                <a:latin typeface="David" panose="020E0502060401010101" pitchFamily="34" charset="-79"/>
                <a:cs typeface="David" panose="020E0502060401010101" pitchFamily="34" charset="-79"/>
              </a:rPr>
              <a:t>כך שלום יישאר עמנו לתמיד.</a:t>
            </a:r>
            <a:endParaRPr lang="he-IL" sz="5400" dirty="0"/>
          </a:p>
        </p:txBody>
      </p:sp>
      <p:sp>
        <p:nvSpPr>
          <p:cNvPr id="5" name="TextBox 4"/>
          <p:cNvSpPr txBox="1"/>
          <p:nvPr/>
        </p:nvSpPr>
        <p:spPr>
          <a:xfrm>
            <a:off x="827773" y="154004"/>
            <a:ext cx="10838045" cy="1446550"/>
          </a:xfrm>
          <a:prstGeom prst="rect">
            <a:avLst/>
          </a:prstGeom>
          <a:noFill/>
        </p:spPr>
        <p:txBody>
          <a:bodyPr wrap="square" rtlCol="1">
            <a:spAutoFit/>
          </a:bodyPr>
          <a:lstStyle/>
          <a:p>
            <a:pPr algn="ctr"/>
            <a:r>
              <a:rPr lang="he-IL" sz="4400" dirty="0">
                <a:solidFill>
                  <a:srgbClr val="002060"/>
                </a:solidFill>
                <a:latin typeface="David" panose="020E0502060401010101" pitchFamily="34" charset="-79"/>
                <a:cs typeface="David" panose="020E0502060401010101" pitchFamily="34" charset="-79"/>
              </a:rPr>
              <a:t>קופסת המטבעות של שלום </a:t>
            </a:r>
            <a:br>
              <a:rPr lang="en-US" sz="4400" dirty="0">
                <a:solidFill>
                  <a:srgbClr val="002060"/>
                </a:solidFill>
                <a:latin typeface="David" panose="020E0502060401010101" pitchFamily="34" charset="-79"/>
                <a:cs typeface="David" panose="020E0502060401010101" pitchFamily="34" charset="-79"/>
              </a:rPr>
            </a:br>
            <a:endParaRPr lang="he-IL" sz="4400" dirty="0"/>
          </a:p>
        </p:txBody>
      </p:sp>
    </p:spTree>
    <p:extLst>
      <p:ext uri="{BB962C8B-B14F-4D97-AF65-F5344CB8AC3E}">
        <p14:creationId xmlns:p14="http://schemas.microsoft.com/office/powerpoint/2010/main" val="1602590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dirty="0">
                <a:solidFill>
                  <a:srgbClr val="002060"/>
                </a:solidFill>
                <a:latin typeface="David" panose="020E0502060401010101" pitchFamily="34" charset="-79"/>
                <a:cs typeface="David" panose="020E0502060401010101" pitchFamily="34" charset="-79"/>
              </a:rPr>
              <a:t>הולך תמים ופועל צדק ודובר אמת בלבבו…</a:t>
            </a:r>
            <a:br>
              <a:rPr lang="en-US" dirty="0">
                <a:solidFill>
                  <a:srgbClr val="002060"/>
                </a:solidFill>
                <a:latin typeface="David" panose="020E0502060401010101" pitchFamily="34" charset="-79"/>
                <a:cs typeface="David" panose="020E0502060401010101" pitchFamily="34" charset="-79"/>
              </a:rPr>
            </a:br>
            <a:r>
              <a:rPr lang="he-IL" sz="3100" dirty="0">
                <a:solidFill>
                  <a:srgbClr val="002060"/>
                </a:solidFill>
                <a:latin typeface="David" panose="020E0502060401010101" pitchFamily="34" charset="-79"/>
                <a:cs typeface="David" panose="020E0502060401010101" pitchFamily="34" charset="-79"/>
              </a:rPr>
              <a:t>תהילים, פרק </a:t>
            </a:r>
            <a:r>
              <a:rPr lang="he-IL" sz="3100" dirty="0" err="1">
                <a:solidFill>
                  <a:srgbClr val="002060"/>
                </a:solidFill>
                <a:latin typeface="David" panose="020E0502060401010101" pitchFamily="34" charset="-79"/>
                <a:cs typeface="David" panose="020E0502060401010101" pitchFamily="34" charset="-79"/>
              </a:rPr>
              <a:t>טו,פסוק</a:t>
            </a:r>
            <a:r>
              <a:rPr lang="he-IL" sz="3100" dirty="0">
                <a:solidFill>
                  <a:srgbClr val="002060"/>
                </a:solidFill>
                <a:latin typeface="David" panose="020E0502060401010101" pitchFamily="34" charset="-79"/>
                <a:cs typeface="David" panose="020E0502060401010101" pitchFamily="34" charset="-79"/>
              </a:rPr>
              <a:t> ב'.</a:t>
            </a:r>
            <a:br>
              <a:rPr lang="he-IL" sz="3100" dirty="0"/>
            </a:br>
            <a:endParaRPr lang="he-IL" dirty="0">
              <a:solidFill>
                <a:srgbClr val="002060"/>
              </a:solidFill>
              <a:latin typeface="David" panose="020E0502060401010101" pitchFamily="34" charset="-79"/>
              <a:cs typeface="David" panose="020E0502060401010101" pitchFamily="34" charset="-79"/>
            </a:endParaRPr>
          </a:p>
        </p:txBody>
      </p:sp>
      <p:sp>
        <p:nvSpPr>
          <p:cNvPr id="3" name="TextBox 2"/>
          <p:cNvSpPr txBox="1"/>
          <p:nvPr/>
        </p:nvSpPr>
        <p:spPr>
          <a:xfrm>
            <a:off x="1655546" y="5931723"/>
            <a:ext cx="8903368" cy="830997"/>
          </a:xfrm>
          <a:prstGeom prst="rect">
            <a:avLst/>
          </a:prstGeom>
          <a:noFill/>
        </p:spPr>
        <p:txBody>
          <a:bodyPr wrap="square" rtlCol="1">
            <a:spAutoFit/>
          </a:bodyPr>
          <a:lstStyle/>
          <a:p>
            <a:pPr algn="ctr"/>
            <a:r>
              <a:rPr lang="he-IL" sz="4800" dirty="0">
                <a:solidFill>
                  <a:srgbClr val="002060"/>
                </a:solidFill>
                <a:latin typeface="David" panose="020E0502060401010101" pitchFamily="34" charset="-79"/>
                <a:cs typeface="David" panose="020E0502060401010101" pitchFamily="34" charset="-79"/>
              </a:rPr>
              <a:t>יהי זכרו ברוך!</a:t>
            </a:r>
          </a:p>
        </p:txBody>
      </p:sp>
      <p:pic>
        <p:nvPicPr>
          <p:cNvPr id="5" name="7CA1FEEE-9197-48A5-ABC1-ED55DC49A642" descr="7CA1FEEE-9197-48A5-ABC1-ED55DC49A6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2202480" y="1340563"/>
            <a:ext cx="7787040" cy="467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54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6" name="מציין מיקום תוכן 5"/>
          <p:cNvPicPr>
            <a:picLocks noGrp="1" noChangeAspect="1"/>
          </p:cNvPicPr>
          <p:nvPr>
            <p:ph idx="1"/>
          </p:nvPr>
        </p:nvPicPr>
        <p:blipFill>
          <a:blip r:embed="rId2"/>
          <a:stretch>
            <a:fillRect/>
          </a:stretch>
        </p:blipFill>
        <p:spPr>
          <a:xfrm>
            <a:off x="3657601" y="556652"/>
            <a:ext cx="7471511" cy="4971951"/>
          </a:xfrm>
          <a:prstGeom prst="rect">
            <a:avLst/>
          </a:prstGeom>
        </p:spPr>
      </p:pic>
      <p:sp>
        <p:nvSpPr>
          <p:cNvPr id="7" name="TextBox 6"/>
          <p:cNvSpPr txBox="1"/>
          <p:nvPr/>
        </p:nvSpPr>
        <p:spPr>
          <a:xfrm>
            <a:off x="1041010" y="5866228"/>
            <a:ext cx="10452296" cy="646331"/>
          </a:xfrm>
          <a:prstGeom prst="rect">
            <a:avLst/>
          </a:prstGeom>
          <a:noFill/>
        </p:spPr>
        <p:txBody>
          <a:bodyPr wrap="square" rtlCol="1">
            <a:spAutoFit/>
          </a:bodyPr>
          <a:lstStyle/>
          <a:p>
            <a:r>
              <a:rPr lang="he-IL" b="1" dirty="0"/>
              <a:t>שבת. לוחמי החטיבה מוזעקים מכל רחבי הארץ כדי לאסוף ציוד וטנקים מהבסיסים השונים. במשך כל אותו הלילה נבנו הכוחות וביום א' בבוקר ירדו על "זחלים" בכבישים המובילים לסיני.</a:t>
            </a:r>
            <a:endParaRPr lang="he-IL" dirty="0"/>
          </a:p>
        </p:txBody>
      </p:sp>
    </p:spTree>
    <p:extLst>
      <p:ext uri="{BB962C8B-B14F-4D97-AF65-F5344CB8AC3E}">
        <p14:creationId xmlns:p14="http://schemas.microsoft.com/office/powerpoint/2010/main" val="90598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5122" name="Picture 2" descr="http://www.ynet.co.il/PicServer2/01082004/644136/02_o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1207" y="1690688"/>
            <a:ext cx="5638214" cy="37311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00997" y="5421859"/>
            <a:ext cx="8145194" cy="369332"/>
          </a:xfrm>
          <a:prstGeom prst="rect">
            <a:avLst/>
          </a:prstGeom>
          <a:noFill/>
        </p:spPr>
        <p:txBody>
          <a:bodyPr wrap="square" rtlCol="1">
            <a:spAutoFit/>
          </a:bodyPr>
          <a:lstStyle/>
          <a:p>
            <a:r>
              <a:rPr lang="he-IL" b="1" dirty="0"/>
              <a:t>ילדי באר שבע מנופפים לשלום לשיירת החטיבה.</a:t>
            </a:r>
            <a:endParaRPr lang="he-IL" dirty="0"/>
          </a:p>
        </p:txBody>
      </p:sp>
    </p:spTree>
    <p:extLst>
      <p:ext uri="{BB962C8B-B14F-4D97-AF65-F5344CB8AC3E}">
        <p14:creationId xmlns:p14="http://schemas.microsoft.com/office/powerpoint/2010/main" val="389281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6146" name="Picture 2" descr="http://www.ynet.co.il/PicServer2/01082004/644173/11_o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2900" y="1690688"/>
            <a:ext cx="5434682" cy="35964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53551" y="5528603"/>
            <a:ext cx="9762978" cy="646331"/>
          </a:xfrm>
          <a:prstGeom prst="rect">
            <a:avLst/>
          </a:prstGeom>
          <a:noFill/>
        </p:spPr>
        <p:txBody>
          <a:bodyPr wrap="square" rtlCol="1">
            <a:spAutoFit/>
          </a:bodyPr>
          <a:lstStyle/>
          <a:p>
            <a:r>
              <a:rPr lang="he-IL" b="1" dirty="0"/>
              <a:t>גדוד 2, בפיקוד עמי מורג, נשלח לחטיבה 14, לסייע בלחימה ב"חווה הסינית" ולעזור בחילוץ </a:t>
            </a:r>
            <a:r>
              <a:rPr lang="he-IL" b="1" dirty="0" err="1"/>
              <a:t>כח</a:t>
            </a:r>
            <a:r>
              <a:rPr lang="he-IL" b="1" dirty="0"/>
              <a:t> הצנחנים שחטף מהלומה קשה במקום. במהלך הסיוע נפגע קשות גם גדוד השריון.</a:t>
            </a:r>
            <a:endParaRPr lang="he-IL" dirty="0"/>
          </a:p>
        </p:txBody>
      </p:sp>
    </p:spTree>
    <p:extLst>
      <p:ext uri="{BB962C8B-B14F-4D97-AF65-F5344CB8AC3E}">
        <p14:creationId xmlns:p14="http://schemas.microsoft.com/office/powerpoint/2010/main" val="137973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2050" name="Picture 2" descr="סיפורה של פלוגת &quot;חריף&quot; חטיבה 421 בליל לאוק' PDF הורדה חינמי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4571" y="365125"/>
            <a:ext cx="8678779" cy="644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05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3314" name="Picture 2" descr="https://mharpaz.files.wordpress.com/2020/06/d794d7a6d79cd799d797d794.jpg?w=53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5124" y="317225"/>
            <a:ext cx="4269898" cy="624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0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074" name="Picture 2" descr="https://mharpaz.files.wordpress.com/2020/06/20200608_093011.jpg?w=53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9471" y="645808"/>
            <a:ext cx="7374873" cy="553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57491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943</Words>
  <Application>Microsoft Office PowerPoint</Application>
  <PresentationFormat>Widescreen</PresentationFormat>
  <Paragraphs>56</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David</vt:lpstr>
      <vt:lpstr>ערכת נושא Office</vt:lpstr>
      <vt:lpstr>שלום קרלוס בן טולילה ז"ל</vt:lpstr>
      <vt:lpstr>הקרב על צליחת תעלת סואץ-  במלחמת יום הכיפורים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שלום קרלוס- נולד בטנג'יר, 18/12/1951  טנג'יר היתה עיר בינלאומית, עם תרבות ספרדית, עד שסופחה למרוקו ב- 1956</vt:lpstr>
      <vt:lpstr>בילדות בטנג'יר, מבלה עם אמא, שרה האחים</vt:lpstr>
      <vt:lpstr>PowerPoint Presentation</vt:lpstr>
      <vt:lpstr>עם המשפחה האוהבת</vt:lpstr>
      <vt:lpstr>בבי"ס היסודי, במשמרות הבטיחות בה גם קיבל תעודה</vt:lpstr>
      <vt:lpstr>עם ההורים והאחים, באירוע משפחתי</vt:lpstr>
      <vt:lpstr>תקופה יפה בביה"ס התיכון</vt:lpstr>
      <vt:lpstr>אהב מאוד פיזיקה, במעבדה עם המורה הנערץ "שתיל"</vt:lpstr>
      <vt:lpstr>עם טובה, אהבתו הגדולה מביה"ס התיכון</vt:lpstr>
      <vt:lpstr>כמה שאהב לבלות עם טובה!</vt:lpstr>
      <vt:lpstr>שלום החתיך....</vt:lpstr>
      <vt:lpstr>התגייס לחיל השריון, ומדריך נהגי טנקים מדגם "פטון"</vt:lpstr>
      <vt:lpstr>במהלך השירות הצבאי</vt:lpstr>
      <vt:lpstr>בכל מקום בו הלך- הצחיק את אלה שמסביבו</vt:lpstr>
      <vt:lpstr>באוגוסט 1973, שלום משתחרר מהצבא,  מתקבל ללימודים בטכניון וגם באוניברסיטת בן גוריון,   ואז פורצת מלחמת יום כיפור באוקטובר 1973.  שלום,  שהיה מדריך נהגי טנקים בבית הספר לשריון, מקבל תפקיד של נהג בטנק מ"פ "חריף", גדוד 599, חטיבת 421, חטיבת הצליחה.   השתתף בקרבות קשים, שרד את "חמוטל", קרב נוראי  בו נפגעו 19 טנקים מתוך 25, בו נהרגו 15 לוחמים ונפצעו 45 .  </vt:lpstr>
      <vt:lpstr>מכתבים למשפחה בזמן המלחמה, כמובן בספרדית </vt:lpstr>
      <vt:lpstr>ואז בלילה של ה- 15/10, לאחר שהפלוגה שלו הובילה את הצנחנים לצליחת התעלה, היא נתקלת במארב אויב –  הטנק של שלום נפגע מטילים... קרב קשה מאוד, נוראי,</vt:lpstr>
      <vt:lpstr>השעון של שלום במלחמה,  בשעה 01:34, הזמן עצר מלכת...</vt:lpstr>
      <vt:lpstr>PowerPoint Presentation</vt:lpstr>
      <vt:lpstr>פפה ג'קוב מצא אותה במגירה שלו.  מה יעשו עם הכסף?   מכאן מתחילה קרן קרלוס שלום ז"ל. הקרן נותנת מתנה לכל ילד וילדה מהמשפחה שמגיעים לבר מצווה ובת מצווה.   הילדים הם אלה שמנציחים את שלום! </vt:lpstr>
      <vt:lpstr>הולך תמים ופועל צדק ודובר אמת בלבבו… תהילים, פרק טו,פסוק ב'.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David Bentolila</dc:creator>
  <cp:lastModifiedBy>David Bentolila</cp:lastModifiedBy>
  <cp:revision>95</cp:revision>
  <dcterms:created xsi:type="dcterms:W3CDTF">2020-04-25T08:37:53Z</dcterms:created>
  <dcterms:modified xsi:type="dcterms:W3CDTF">2026-03-25T17:28:59Z</dcterms:modified>
</cp:coreProperties>
</file>