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h4BLL4kaHawCQRQzDvXwgcAi2c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87" name="Google Shape;87;p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88" name="Google Shape;288;p2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15" name="Shape 15"/>
        <p:cNvGrpSpPr/>
        <p:nvPr/>
      </p:nvGrpSpPr>
      <p:grpSpPr>
        <a:xfrm>
          <a:off x="0" y="0"/>
          <a:ext cx="0" cy="0"/>
          <a:chOff x="0" y="0"/>
          <a:chExt cx="0" cy="0"/>
        </a:xfrm>
      </p:grpSpPr>
      <p:sp>
        <p:nvSpPr>
          <p:cNvPr id="16" name="Google Shape;1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8" name="Google Shape;18;p4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4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72" name="Shape 72"/>
        <p:cNvGrpSpPr/>
        <p:nvPr/>
      </p:nvGrpSpPr>
      <p:grpSpPr>
        <a:xfrm>
          <a:off x="0" y="0"/>
          <a:ext cx="0" cy="0"/>
          <a:chOff x="0" y="0"/>
          <a:chExt cx="0" cy="0"/>
        </a:xfrm>
      </p:grpSpPr>
      <p:sp>
        <p:nvSpPr>
          <p:cNvPr id="73" name="Google Shape;7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5" name="Google Shape;75;p4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4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1" name="Google Shape;81;p5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5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21" name="Shape 21"/>
        <p:cNvGrpSpPr/>
        <p:nvPr/>
      </p:nvGrpSpPr>
      <p:grpSpPr>
        <a:xfrm>
          <a:off x="0" y="0"/>
          <a:ext cx="0" cy="0"/>
          <a:chOff x="0" y="0"/>
          <a:chExt cx="0" cy="0"/>
        </a:xfrm>
      </p:grpSpPr>
      <p:sp>
        <p:nvSpPr>
          <p:cNvPr id="22" name="Google Shape;22;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24" name="Google Shape;24;p4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4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27" name="Shape 27"/>
        <p:cNvGrpSpPr/>
        <p:nvPr/>
      </p:nvGrpSpPr>
      <p:grpSpPr>
        <a:xfrm>
          <a:off x="0" y="0"/>
          <a:ext cx="0" cy="0"/>
          <a:chOff x="0" y="0"/>
          <a:chExt cx="0" cy="0"/>
        </a:xfrm>
      </p:grpSpPr>
      <p:sp>
        <p:nvSpPr>
          <p:cNvPr id="28" name="Google Shape;28;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3" name="Shape 33"/>
        <p:cNvGrpSpPr/>
        <p:nvPr/>
      </p:nvGrpSpPr>
      <p:grpSpPr>
        <a:xfrm>
          <a:off x="0" y="0"/>
          <a:ext cx="0" cy="0"/>
          <a:chOff x="0" y="0"/>
          <a:chExt cx="0" cy="0"/>
        </a:xfrm>
      </p:grpSpPr>
      <p:sp>
        <p:nvSpPr>
          <p:cNvPr id="34" name="Google Shape;3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6" name="Google Shape;36;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7" name="Google Shape;37;p4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4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0" name="Shape 40"/>
        <p:cNvGrpSpPr/>
        <p:nvPr/>
      </p:nvGrpSpPr>
      <p:grpSpPr>
        <a:xfrm>
          <a:off x="0" y="0"/>
          <a:ext cx="0" cy="0"/>
          <a:chOff x="0" y="0"/>
          <a:chExt cx="0" cy="0"/>
        </a:xfrm>
      </p:grpSpPr>
      <p:sp>
        <p:nvSpPr>
          <p:cNvPr id="41" name="Google Shape;41;p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3" name="Google Shape;43;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4" name="Google Shape;44;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5" name="Google Shape;45;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6" name="Google Shape;46;p4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4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49" name="Shape 49"/>
        <p:cNvGrpSpPr/>
        <p:nvPr/>
      </p:nvGrpSpPr>
      <p:grpSpPr>
        <a:xfrm>
          <a:off x="0" y="0"/>
          <a:ext cx="0" cy="0"/>
          <a:chOff x="0" y="0"/>
          <a:chExt cx="0" cy="0"/>
        </a:xfrm>
      </p:grpSpPr>
      <p:sp>
        <p:nvSpPr>
          <p:cNvPr id="50" name="Google Shape;5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4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54" name="Shape 54"/>
        <p:cNvGrpSpPr/>
        <p:nvPr/>
      </p:nvGrpSpPr>
      <p:grpSpPr>
        <a:xfrm>
          <a:off x="0" y="0"/>
          <a:ext cx="0" cy="0"/>
          <a:chOff x="0" y="0"/>
          <a:chExt cx="0" cy="0"/>
        </a:xfrm>
      </p:grpSpPr>
      <p:sp>
        <p:nvSpPr>
          <p:cNvPr id="55" name="Google Shape;55;p4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4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61" name="Google Shape;61;p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2" name="Google Shape;62;p4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4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8"/>
          <p:cNvSpPr/>
          <p:nvPr>
            <p:ph idx="2" type="pic"/>
          </p:nvPr>
        </p:nvSpPr>
        <p:spPr>
          <a:xfrm>
            <a:off x="5183188" y="987425"/>
            <a:ext cx="6172200" cy="4873625"/>
          </a:xfrm>
          <a:prstGeom prst="rect">
            <a:avLst/>
          </a:prstGeom>
          <a:noFill/>
          <a:ln>
            <a:noFill/>
          </a:ln>
        </p:spPr>
      </p:sp>
      <p:sp>
        <p:nvSpPr>
          <p:cNvPr id="68" name="Google Shape;68;p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9" name="Google Shape;69;p4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4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9.jpg"/><Relationship Id="rId5" Type="http://schemas.openxmlformats.org/officeDocument/2006/relationships/image" Target="../media/image3.jp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hyperlink" Target="http://www.421.co.i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12.jp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4.jpg"/><Relationship Id="rId4" Type="http://schemas.openxmlformats.org/officeDocument/2006/relationships/image" Target="../media/image21.jpg"/><Relationship Id="rId5" Type="http://schemas.openxmlformats.org/officeDocument/2006/relationships/image" Target="../media/image31.jpg"/><Relationship Id="rId6"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3.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8.jpg"/><Relationship Id="rId4" Type="http://schemas.openxmlformats.org/officeDocument/2006/relationships/image" Target="../media/image40.jpg"/><Relationship Id="rId5"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8.jpg"/><Relationship Id="rId4" Type="http://schemas.openxmlformats.org/officeDocument/2006/relationships/image" Target="../media/image39.jpg"/><Relationship Id="rId5"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0.jpg"/><Relationship Id="rId4" Type="http://schemas.openxmlformats.org/officeDocument/2006/relationships/image" Target="../media/image42.jpg"/><Relationship Id="rId5" Type="http://schemas.openxmlformats.org/officeDocument/2006/relationships/image" Target="../media/image53.jpg"/><Relationship Id="rId6" Type="http://schemas.openxmlformats.org/officeDocument/2006/relationships/image" Target="../media/image4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1.jp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3.jpg"/><Relationship Id="rId4" Type="http://schemas.openxmlformats.org/officeDocument/2006/relationships/image" Target="../media/image45.jpg"/><Relationship Id="rId5" Type="http://schemas.openxmlformats.org/officeDocument/2006/relationships/image" Target="../media/image52.jpg"/><Relationship Id="rId6"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6.jpg"/><Relationship Id="rId4" Type="http://schemas.openxmlformats.org/officeDocument/2006/relationships/image" Target="../media/image54.jpg"/><Relationship Id="rId5" Type="http://schemas.openxmlformats.org/officeDocument/2006/relationships/image" Target="../media/image5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9.jpg"/><Relationship Id="rId4" Type="http://schemas.openxmlformats.org/officeDocument/2006/relationships/image" Target="../media/image55.jpg"/><Relationship Id="rId5" Type="http://schemas.openxmlformats.org/officeDocument/2006/relationships/image" Target="../media/image5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7.jpg"/><Relationship Id="rId4" Type="http://schemas.openxmlformats.org/officeDocument/2006/relationships/image" Target="../media/image64.jpg"/><Relationship Id="rId5" Type="http://schemas.openxmlformats.org/officeDocument/2006/relationships/image" Target="../media/image65.jpg"/><Relationship Id="rId6" Type="http://schemas.openxmlformats.org/officeDocument/2006/relationships/image" Target="../media/image6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2.jpg"/><Relationship Id="rId4" Type="http://schemas.openxmlformats.org/officeDocument/2006/relationships/image" Target="../media/image63.jpg"/><Relationship Id="rId5" Type="http://schemas.openxmlformats.org/officeDocument/2006/relationships/image" Target="../media/image68.jpg"/><Relationship Id="rId6" Type="http://schemas.openxmlformats.org/officeDocument/2006/relationships/image" Target="../media/image6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0.jpg"/><Relationship Id="rId4" Type="http://schemas.openxmlformats.org/officeDocument/2006/relationships/image" Target="../media/image67.jpg"/><Relationship Id="rId5" Type="http://schemas.openxmlformats.org/officeDocument/2006/relationships/image" Target="../media/image6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0.jpg"/><Relationship Id="rId4" Type="http://schemas.openxmlformats.org/officeDocument/2006/relationships/image" Target="../media/image7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1.jpg"/><Relationship Id="rId4" Type="http://schemas.openxmlformats.org/officeDocument/2006/relationships/image" Target="../media/image74.jpg"/><Relationship Id="rId5" Type="http://schemas.openxmlformats.org/officeDocument/2006/relationships/image" Target="../media/image77.jpg"/><Relationship Id="rId6" Type="http://schemas.openxmlformats.org/officeDocument/2006/relationships/image" Target="../media/image7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7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7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430161" y="286467"/>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rgbClr val="002060"/>
              </a:buClr>
              <a:buSzPts val="4800"/>
              <a:buFont typeface="David"/>
              <a:buNone/>
            </a:pPr>
            <a:r>
              <a:rPr lang="iw-IL" sz="4800">
                <a:solidFill>
                  <a:srgbClr val="002060"/>
                </a:solidFill>
                <a:latin typeface="David"/>
                <a:ea typeface="David"/>
                <a:cs typeface="David"/>
                <a:sym typeface="David"/>
              </a:rPr>
              <a:t>שלום קרלוס בן טולילה ז"ל</a:t>
            </a:r>
            <a:endParaRPr sz="4800">
              <a:solidFill>
                <a:srgbClr val="002060"/>
              </a:solidFill>
              <a:latin typeface="David"/>
              <a:ea typeface="David"/>
              <a:cs typeface="David"/>
              <a:sym typeface="David"/>
            </a:endParaRPr>
          </a:p>
        </p:txBody>
      </p:sp>
      <p:pic>
        <p:nvPicPr>
          <p:cNvPr id="90" name="Google Shape;90;p1"/>
          <p:cNvPicPr preferRelativeResize="0"/>
          <p:nvPr/>
        </p:nvPicPr>
        <p:blipFill rotWithShape="1">
          <a:blip r:embed="rId3">
            <a:alphaModFix/>
          </a:blip>
          <a:srcRect b="0" l="0" r="0" t="0"/>
          <a:stretch/>
        </p:blipFill>
        <p:spPr>
          <a:xfrm>
            <a:off x="4579373" y="1337899"/>
            <a:ext cx="7072796" cy="4690766"/>
          </a:xfrm>
          <a:prstGeom prst="rect">
            <a:avLst/>
          </a:prstGeom>
          <a:noFill/>
          <a:ln>
            <a:noFill/>
          </a:ln>
        </p:spPr>
      </p:pic>
      <p:pic>
        <p:nvPicPr>
          <p:cNvPr descr="8F85D9FF-E8B2-4812-AC43-F265E803507A" id="91" name="Google Shape;91;p1"/>
          <p:cNvPicPr preferRelativeResize="0"/>
          <p:nvPr/>
        </p:nvPicPr>
        <p:blipFill rotWithShape="1">
          <a:blip r:embed="rId4">
            <a:alphaModFix/>
          </a:blip>
          <a:srcRect b="15753" l="13589" r="10775" t="13265"/>
          <a:stretch/>
        </p:blipFill>
        <p:spPr>
          <a:xfrm rot="5400000">
            <a:off x="4145382" y="972600"/>
            <a:ext cx="6301301" cy="4435250"/>
          </a:xfrm>
          <a:prstGeom prst="rect">
            <a:avLst/>
          </a:prstGeom>
          <a:noFill/>
          <a:ln>
            <a:noFill/>
          </a:ln>
        </p:spPr>
      </p:pic>
      <p:pic>
        <p:nvPicPr>
          <p:cNvPr descr="שלום קרלוס בן טולילה" id="92" name="Google Shape;92;p1"/>
          <p:cNvPicPr preferRelativeResize="0"/>
          <p:nvPr>
            <p:ph idx="1" type="body"/>
          </p:nvPr>
        </p:nvPicPr>
        <p:blipFill rotWithShape="1">
          <a:blip r:embed="rId5">
            <a:alphaModFix/>
          </a:blip>
          <a:srcRect b="0" l="0" r="0" t="0"/>
          <a:stretch/>
        </p:blipFill>
        <p:spPr>
          <a:xfrm>
            <a:off x="278993" y="-627011"/>
            <a:ext cx="8012400" cy="7485000"/>
          </a:xfrm>
          <a:prstGeom prst="rect">
            <a:avLst/>
          </a:prstGeom>
          <a:noFill/>
          <a:ln>
            <a:noFill/>
          </a:ln>
        </p:spPr>
      </p:pic>
      <p:pic>
        <p:nvPicPr>
          <p:cNvPr id="93" name="Google Shape;93;p1"/>
          <p:cNvPicPr preferRelativeResize="0"/>
          <p:nvPr/>
        </p:nvPicPr>
        <p:blipFill rotWithShape="1">
          <a:blip r:embed="rId6">
            <a:alphaModFix/>
          </a:blip>
          <a:srcRect b="0" l="0" r="0" t="0"/>
          <a:stretch/>
        </p:blipFill>
        <p:spPr>
          <a:xfrm>
            <a:off x="4731945" y="541906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https://mharpaz.files.wordpress.com/2020/06/d794d7a6d79cd799d797d794.jpg?w=530" id="156" name="Google Shape;156;p10"/>
          <p:cNvPicPr preferRelativeResize="0"/>
          <p:nvPr>
            <p:ph idx="1" type="body"/>
          </p:nvPr>
        </p:nvPicPr>
        <p:blipFill rotWithShape="1">
          <a:blip r:embed="rId3">
            <a:alphaModFix/>
          </a:blip>
          <a:srcRect b="0" l="0" r="0" t="0"/>
          <a:stretch/>
        </p:blipFill>
        <p:spPr>
          <a:xfrm>
            <a:off x="4463353" y="144855"/>
            <a:ext cx="5214801" cy="6713145"/>
          </a:xfrm>
          <a:prstGeom prst="rect">
            <a:avLst/>
          </a:prstGeom>
          <a:noFill/>
          <a:ln>
            <a:noFill/>
          </a:ln>
        </p:spPr>
      </p:pic>
      <p:sp>
        <p:nvSpPr>
          <p:cNvPr id="157" name="Google Shape;157;p10"/>
          <p:cNvSpPr/>
          <p:nvPr/>
        </p:nvSpPr>
        <p:spPr>
          <a:xfrm>
            <a:off x="6989275" y="4300395"/>
            <a:ext cx="452673" cy="317954"/>
          </a:xfrm>
          <a:prstGeom prst="irregularSeal1">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0"/>
          <p:cNvSpPr txBox="1"/>
          <p:nvPr/>
        </p:nvSpPr>
        <p:spPr>
          <a:xfrm>
            <a:off x="1557196" y="2209046"/>
            <a:ext cx="1756372"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IL" sz="1800" u="sng">
                <a:solidFill>
                  <a:schemeClr val="dk1"/>
                </a:solidFill>
                <a:latin typeface="Calibri"/>
                <a:ea typeface="Calibri"/>
                <a:cs typeface="Calibri"/>
                <a:sym typeface="Calibri"/>
                <a:hlinkClick r:id="rId4">
                  <a:extLst>
                    <a:ext uri="{A12FA001-AC4F-418D-AE19-62706E023703}">
                      <ahyp:hlinkClr val="tx"/>
                    </a:ext>
                  </a:extLst>
                </a:hlinkClick>
              </a:rPr>
              <a:t>חטיבה 421 - 421st brigade</a:t>
            </a:r>
            <a:r>
              <a:rPr lang="iw-IL"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59" name="Google Shape;159;p10"/>
          <p:cNvSpPr txBox="1"/>
          <p:nvPr/>
        </p:nvSpPr>
        <p:spPr>
          <a:xfrm>
            <a:off x="823865" y="3413156"/>
            <a:ext cx="2897109" cy="92333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1800">
                <a:solidFill>
                  <a:schemeClr val="dk1"/>
                </a:solidFill>
                <a:latin typeface="Calibri"/>
                <a:ea typeface="Calibri"/>
                <a:cs typeface="Calibri"/>
                <a:sym typeface="Calibri"/>
              </a:rPr>
              <a:t>הרגעים המכריעים בלילה שבין 15-16/10/1973</a:t>
            </a:r>
            <a:br>
              <a:rPr lang="iw-IL" sz="1800">
                <a:solidFill>
                  <a:schemeClr val="dk1"/>
                </a:solidFill>
                <a:latin typeface="Calibri"/>
                <a:ea typeface="Calibri"/>
                <a:cs typeface="Calibri"/>
                <a:sym typeface="Calibri"/>
              </a:rPr>
            </a:br>
            <a:r>
              <a:rPr lang="iw-IL" sz="1800">
                <a:solidFill>
                  <a:schemeClr val="dk1"/>
                </a:solidFill>
                <a:latin typeface="Calibri"/>
                <a:ea typeface="Calibri"/>
                <a:cs typeface="Calibri"/>
                <a:sym typeface="Calibri"/>
              </a:rPr>
              <a:t>להאזין מדקה 9 עד 10:30</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86253" y="345875"/>
            <a:ext cx="11286422" cy="1325563"/>
          </a:xfrm>
          <a:prstGeom prst="rect">
            <a:avLst/>
          </a:prstGeom>
          <a:noFill/>
          <a:ln>
            <a:noFill/>
          </a:ln>
        </p:spPr>
        <p:txBody>
          <a:bodyPr anchorCtr="0" anchor="ctr" bIns="45700" lIns="91425" spcFirstLastPara="1" rIns="91425" wrap="square" tIns="45700">
            <a:normAutofit fontScale="90000"/>
          </a:bodyPr>
          <a:lstStyle/>
          <a:p>
            <a:pPr indent="0" lvl="0" marL="0" rtl="1" algn="r">
              <a:lnSpc>
                <a:spcPct val="90000"/>
              </a:lnSpc>
              <a:spcBef>
                <a:spcPts val="0"/>
              </a:spcBef>
              <a:spcAft>
                <a:spcPts val="0"/>
              </a:spcAft>
              <a:buClr>
                <a:srgbClr val="002060"/>
              </a:buClr>
              <a:buSzPct val="100000"/>
              <a:buFont typeface="David"/>
              <a:buNone/>
            </a:pPr>
            <a:r>
              <a:rPr lang="iw-IL">
                <a:solidFill>
                  <a:srgbClr val="002060"/>
                </a:solidFill>
                <a:latin typeface="David"/>
                <a:ea typeface="David"/>
                <a:cs typeface="David"/>
                <a:sym typeface="David"/>
              </a:rPr>
              <a:t>ואז בלילה של ה- 15/10, לאחר שהפלוגה שלו הובילה את הצנחנים לצליחת התעלה, היא נתקלת במארב אויב – </a:t>
            </a: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הטנק של שלום נפגע מטילים... קרב קשה מאוד, נוראי,</a:t>
            </a:r>
            <a:endParaRPr>
              <a:solidFill>
                <a:srgbClr val="002060"/>
              </a:solidFill>
              <a:latin typeface="David"/>
              <a:ea typeface="David"/>
              <a:cs typeface="David"/>
              <a:sym typeface="David"/>
            </a:endParaRPr>
          </a:p>
        </p:txBody>
      </p:sp>
      <p:pic>
        <p:nvPicPr>
          <p:cNvPr id="165" name="Google Shape;165;p11"/>
          <p:cNvPicPr preferRelativeResize="0"/>
          <p:nvPr>
            <p:ph idx="1" type="body"/>
          </p:nvPr>
        </p:nvPicPr>
        <p:blipFill rotWithShape="1">
          <a:blip r:embed="rId3">
            <a:alphaModFix/>
          </a:blip>
          <a:srcRect b="0" l="0" r="0" t="0"/>
          <a:stretch/>
        </p:blipFill>
        <p:spPr>
          <a:xfrm>
            <a:off x="2517059" y="1930946"/>
            <a:ext cx="6424810" cy="4641926"/>
          </a:xfrm>
          <a:prstGeom prst="rect">
            <a:avLst/>
          </a:prstGeom>
          <a:noFill/>
          <a:ln>
            <a:noFill/>
          </a:ln>
        </p:spPr>
      </p:pic>
      <p:pic>
        <p:nvPicPr>
          <p:cNvPr descr="8F85D9FF-E8B2-4812-AC43-F265E803507A" id="166" name="Google Shape;166;p11"/>
          <p:cNvPicPr preferRelativeResize="0"/>
          <p:nvPr/>
        </p:nvPicPr>
        <p:blipFill rotWithShape="1">
          <a:blip r:embed="rId4">
            <a:alphaModFix/>
          </a:blip>
          <a:srcRect b="15753" l="13589" r="10775" t="13265"/>
          <a:stretch/>
        </p:blipFill>
        <p:spPr>
          <a:xfrm rot="5400000">
            <a:off x="8960746" y="3096622"/>
            <a:ext cx="3133073" cy="22052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ph type="title"/>
          </p:nvPr>
        </p:nvSpPr>
        <p:spPr>
          <a:xfrm>
            <a:off x="109086" y="220746"/>
            <a:ext cx="11973828"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השעון של שלום במלחמה, </a:t>
            </a: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בשעה 01:34, הזמן עצר מלכת...</a:t>
            </a:r>
            <a:endParaRPr>
              <a:solidFill>
                <a:srgbClr val="002060"/>
              </a:solidFill>
              <a:latin typeface="David"/>
              <a:ea typeface="David"/>
              <a:cs typeface="David"/>
              <a:sym typeface="David"/>
            </a:endParaRPr>
          </a:p>
        </p:txBody>
      </p:sp>
      <p:pic>
        <p:nvPicPr>
          <p:cNvPr descr="2B8C0A23-B111-42F6-B2D9-484A2597CF10" id="172" name="Google Shape;172;p12"/>
          <p:cNvPicPr preferRelativeResize="0"/>
          <p:nvPr>
            <p:ph idx="1" type="body"/>
          </p:nvPr>
        </p:nvPicPr>
        <p:blipFill rotWithShape="1">
          <a:blip r:embed="rId3">
            <a:alphaModFix/>
          </a:blip>
          <a:srcRect b="0" l="0" r="0" t="0"/>
          <a:stretch/>
        </p:blipFill>
        <p:spPr>
          <a:xfrm>
            <a:off x="3382967" y="1825625"/>
            <a:ext cx="5426066" cy="43513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66D962C5-4D67-48FE-94E9-40002284E3AA" id="177" name="Google Shape;177;p13"/>
          <p:cNvPicPr preferRelativeResize="0"/>
          <p:nvPr/>
        </p:nvPicPr>
        <p:blipFill rotWithShape="1">
          <a:blip r:embed="rId3">
            <a:alphaModFix/>
          </a:blip>
          <a:srcRect b="51392" l="0" r="0" t="0"/>
          <a:stretch/>
        </p:blipFill>
        <p:spPr>
          <a:xfrm>
            <a:off x="336884" y="0"/>
            <a:ext cx="11710996" cy="64681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https://ynet-images1.yit.co.il/PicServer2/01082004/644216/13_a.jpg" id="182" name="Google Shape;182;p14"/>
          <p:cNvPicPr preferRelativeResize="0"/>
          <p:nvPr>
            <p:ph idx="1" type="body"/>
          </p:nvPr>
        </p:nvPicPr>
        <p:blipFill rotWithShape="1">
          <a:blip r:embed="rId3">
            <a:alphaModFix/>
          </a:blip>
          <a:srcRect b="0" l="0" r="0" t="0"/>
          <a:stretch/>
        </p:blipFill>
        <p:spPr>
          <a:xfrm>
            <a:off x="7414789" y="700076"/>
            <a:ext cx="4206798" cy="4206798"/>
          </a:xfrm>
          <a:prstGeom prst="rect">
            <a:avLst/>
          </a:prstGeom>
          <a:noFill/>
          <a:ln>
            <a:noFill/>
          </a:ln>
        </p:spPr>
      </p:pic>
      <p:sp>
        <p:nvSpPr>
          <p:cNvPr id="183" name="Google Shape;183;p14"/>
          <p:cNvSpPr txBox="1"/>
          <p:nvPr/>
        </p:nvSpPr>
        <p:spPr>
          <a:xfrm>
            <a:off x="1742049" y="5142445"/>
            <a:ext cx="8707902" cy="138499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iw-IL" sz="2800">
                <a:solidFill>
                  <a:schemeClr val="dk1"/>
                </a:solidFill>
                <a:latin typeface="Calibri"/>
                <a:ea typeface="Calibri"/>
                <a:cs typeface="Calibri"/>
                <a:sym typeface="Calibri"/>
              </a:rPr>
              <a:t>המלחמה ממשיכה, חייבים להגיע לצד השני של תעלת סואץ </a:t>
            </a:r>
            <a:r>
              <a:rPr lang="iw-IL" sz="2800">
                <a:solidFill>
                  <a:schemeClr val="dk1"/>
                </a:solidFill>
                <a:latin typeface="Calibri"/>
                <a:ea typeface="Calibri"/>
                <a:cs typeface="Calibri"/>
                <a:sym typeface="Calibri"/>
              </a:rPr>
              <a:t>להעביר המלחמה לשטח האויב </a:t>
            </a:r>
            <a:endParaRPr/>
          </a:p>
          <a:p>
            <a:pPr indent="0" lvl="0" marL="0" marR="0" rtl="1" algn="ctr">
              <a:spcBef>
                <a:spcPts val="0"/>
              </a:spcBef>
              <a:spcAft>
                <a:spcPts val="0"/>
              </a:spcAft>
              <a:buNone/>
            </a:pPr>
            <a:r>
              <a:rPr lang="iw-IL" sz="2800">
                <a:solidFill>
                  <a:schemeClr val="dk1"/>
                </a:solidFill>
                <a:latin typeface="Calibri"/>
                <a:ea typeface="Calibri"/>
                <a:cs typeface="Calibri"/>
                <a:sym typeface="Calibri"/>
              </a:rPr>
              <a:t>ה"תמסחים" שימשו להעברת טנקים מעל התעלה</a:t>
            </a:r>
            <a:endParaRPr/>
          </a:p>
        </p:txBody>
      </p:sp>
      <p:pic>
        <p:nvPicPr>
          <p:cNvPr descr="https://upload.wikimedia.org/wikipedia/commons/thumb/7/7a/Timsach-Gillois-latrun-1.jpg/250px-Timsach-Gillois-latrun-1.jpg" id="184" name="Google Shape;184;p14"/>
          <p:cNvPicPr preferRelativeResize="0"/>
          <p:nvPr/>
        </p:nvPicPr>
        <p:blipFill rotWithShape="1">
          <a:blip r:embed="rId4">
            <a:alphaModFix/>
          </a:blip>
          <a:srcRect b="0" l="0" r="0" t="0"/>
          <a:stretch/>
        </p:blipFill>
        <p:spPr>
          <a:xfrm>
            <a:off x="444743" y="700076"/>
            <a:ext cx="6501752" cy="42391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Calibri"/>
              <a:buNone/>
            </a:pPr>
            <a:r>
              <a:t/>
            </a:r>
            <a:endParaRPr/>
          </a:p>
        </p:txBody>
      </p:sp>
      <p:pic>
        <p:nvPicPr>
          <p:cNvPr id="190" name="Google Shape;190;p15"/>
          <p:cNvPicPr preferRelativeResize="0"/>
          <p:nvPr/>
        </p:nvPicPr>
        <p:blipFill rotWithShape="1">
          <a:blip r:embed="rId3">
            <a:alphaModFix/>
          </a:blip>
          <a:srcRect b="0" l="0" r="0" t="0"/>
          <a:stretch/>
        </p:blipFill>
        <p:spPr>
          <a:xfrm>
            <a:off x="524585" y="365125"/>
            <a:ext cx="11142829" cy="5162844"/>
          </a:xfrm>
          <a:prstGeom prst="rect">
            <a:avLst/>
          </a:prstGeom>
          <a:noFill/>
          <a:ln>
            <a:noFill/>
          </a:ln>
        </p:spPr>
      </p:pic>
      <p:sp>
        <p:nvSpPr>
          <p:cNvPr id="191" name="Google Shape;191;p15"/>
          <p:cNvSpPr txBox="1"/>
          <p:nvPr/>
        </p:nvSpPr>
        <p:spPr>
          <a:xfrm>
            <a:off x="1358021" y="5812325"/>
            <a:ext cx="9750582" cy="461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2400">
                <a:solidFill>
                  <a:schemeClr val="dk1"/>
                </a:solidFill>
                <a:latin typeface="Calibri"/>
                <a:ea typeface="Calibri"/>
                <a:cs typeface="Calibri"/>
                <a:sym typeface="Calibri"/>
              </a:rPr>
              <a:t>התמסחים מהווים הגשר הראשון שעליו עוברים הטנקים של חטיבה 421</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Calibri"/>
              <a:buNone/>
            </a:pPr>
            <a:r>
              <a:t/>
            </a:r>
            <a:endParaRPr/>
          </a:p>
        </p:txBody>
      </p:sp>
      <p:pic>
        <p:nvPicPr>
          <p:cNvPr descr="מבצע אבירי לב – האנציקלופדיה היהודית" id="197" name="Google Shape;197;p16"/>
          <p:cNvPicPr preferRelativeResize="0"/>
          <p:nvPr>
            <p:ph idx="1" type="body"/>
          </p:nvPr>
        </p:nvPicPr>
        <p:blipFill rotWithShape="1">
          <a:blip r:embed="rId3">
            <a:alphaModFix/>
          </a:blip>
          <a:srcRect b="0" l="0" r="0" t="0"/>
          <a:stretch/>
        </p:blipFill>
        <p:spPr>
          <a:xfrm>
            <a:off x="1924743" y="226336"/>
            <a:ext cx="8420261" cy="5658415"/>
          </a:xfrm>
          <a:prstGeom prst="rect">
            <a:avLst/>
          </a:prstGeom>
          <a:noFill/>
          <a:ln>
            <a:noFill/>
          </a:ln>
        </p:spPr>
      </p:pic>
      <p:sp>
        <p:nvSpPr>
          <p:cNvPr id="198" name="Google Shape;198;p16"/>
          <p:cNvSpPr txBox="1"/>
          <p:nvPr/>
        </p:nvSpPr>
        <p:spPr>
          <a:xfrm>
            <a:off x="1711105" y="5884752"/>
            <a:ext cx="9053465" cy="461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2400">
                <a:solidFill>
                  <a:schemeClr val="dk1"/>
                </a:solidFill>
                <a:latin typeface="Calibri"/>
                <a:ea typeface="Calibri"/>
                <a:cs typeface="Calibri"/>
                <a:sym typeface="Calibri"/>
              </a:rPr>
              <a:t>"חתכו" את סוללת העפר ופרצו פתח למתיחת הגשר</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http://www.ynet.co.il/PicServer2/01082004/644182/14_ot.jpg" id="203" name="Google Shape;203;p17"/>
          <p:cNvPicPr preferRelativeResize="0"/>
          <p:nvPr>
            <p:ph idx="1" type="body"/>
          </p:nvPr>
        </p:nvPicPr>
        <p:blipFill rotWithShape="1">
          <a:blip r:embed="rId3">
            <a:alphaModFix/>
          </a:blip>
          <a:srcRect b="0" l="0" r="0" t="0"/>
          <a:stretch/>
        </p:blipFill>
        <p:spPr>
          <a:xfrm>
            <a:off x="1692998" y="1"/>
            <a:ext cx="8947155" cy="5920912"/>
          </a:xfrm>
          <a:prstGeom prst="rect">
            <a:avLst/>
          </a:prstGeom>
          <a:noFill/>
          <a:ln>
            <a:noFill/>
          </a:ln>
        </p:spPr>
      </p:pic>
      <p:sp>
        <p:nvSpPr>
          <p:cNvPr id="204" name="Google Shape;204;p17"/>
          <p:cNvSpPr txBox="1"/>
          <p:nvPr/>
        </p:nvSpPr>
        <p:spPr>
          <a:xfrm>
            <a:off x="838200" y="5730789"/>
            <a:ext cx="10128739" cy="64633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iw-IL" sz="1800">
                <a:solidFill>
                  <a:schemeClr val="dk1"/>
                </a:solidFill>
                <a:latin typeface="Calibri"/>
                <a:ea typeface="Calibri"/>
                <a:cs typeface="Calibri"/>
                <a:sym typeface="Calibri"/>
              </a:rPr>
              <a:t>בבוקר ה-16 לאוקטובר מגיעים ראשוני הטנקים לחצר מוצב "מצמד", שעל חוף אגם תמסח בכניסה לתעלת סואץ. למצרים בשלב זה עדיין אין מושג על המתרחש מתחת לאפם.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8"/>
          <p:cNvPicPr preferRelativeResize="0"/>
          <p:nvPr/>
        </p:nvPicPr>
        <p:blipFill rotWithShape="1">
          <a:blip r:embed="rId3">
            <a:alphaModFix/>
          </a:blip>
          <a:srcRect b="0" l="0" r="0" t="0"/>
          <a:stretch/>
        </p:blipFill>
        <p:spPr>
          <a:xfrm>
            <a:off x="2634559" y="82297"/>
            <a:ext cx="8001174" cy="5465416"/>
          </a:xfrm>
          <a:prstGeom prst="rect">
            <a:avLst/>
          </a:prstGeom>
          <a:noFill/>
          <a:ln>
            <a:noFill/>
          </a:ln>
        </p:spPr>
      </p:pic>
      <p:sp>
        <p:nvSpPr>
          <p:cNvPr id="210" name="Google Shape;210;p18"/>
          <p:cNvSpPr txBox="1"/>
          <p:nvPr/>
        </p:nvSpPr>
        <p:spPr>
          <a:xfrm>
            <a:off x="407407" y="5908994"/>
            <a:ext cx="11525060" cy="83099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iw-IL" sz="2400">
                <a:solidFill>
                  <a:schemeClr val="dk1"/>
                </a:solidFill>
                <a:latin typeface="Calibri"/>
                <a:ea typeface="Calibri"/>
                <a:cs typeface="Calibri"/>
                <a:sym typeface="Calibri"/>
              </a:rPr>
              <a:t>כעבור זמן קצר מצליחים הכוחות למתוח מעל התעלה </a:t>
            </a:r>
            <a:endParaRPr b="1" sz="2400">
              <a:solidFill>
                <a:schemeClr val="dk1"/>
              </a:solidFill>
              <a:latin typeface="Calibri"/>
              <a:ea typeface="Calibri"/>
              <a:cs typeface="Calibri"/>
              <a:sym typeface="Calibri"/>
            </a:endParaRPr>
          </a:p>
          <a:p>
            <a:pPr indent="0" lvl="0" marL="0" marR="0" rtl="1" algn="ctr">
              <a:spcBef>
                <a:spcPts val="0"/>
              </a:spcBef>
              <a:spcAft>
                <a:spcPts val="0"/>
              </a:spcAft>
              <a:buNone/>
            </a:pPr>
            <a:r>
              <a:rPr b="1" lang="iw-IL" sz="2400">
                <a:solidFill>
                  <a:schemeClr val="dk1"/>
                </a:solidFill>
                <a:latin typeface="Calibri"/>
                <a:ea typeface="Calibri"/>
                <a:cs typeface="Calibri"/>
                <a:sym typeface="Calibri"/>
              </a:rPr>
              <a:t>גם את גשר הגלילים אשר ניזוק בתחילת הלחימה.</a:t>
            </a:r>
            <a:endParaRPr sz="2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Calibri"/>
              <a:buNone/>
            </a:pPr>
            <a:r>
              <a:t/>
            </a:r>
            <a:endParaRPr/>
          </a:p>
        </p:txBody>
      </p:sp>
      <p:pic>
        <p:nvPicPr>
          <p:cNvPr descr="http://www.ynet.co.il/PicServer2/01082004/644198/30_ot.jpg" id="216" name="Google Shape;216;p19"/>
          <p:cNvPicPr preferRelativeResize="0"/>
          <p:nvPr>
            <p:ph idx="1" type="body"/>
          </p:nvPr>
        </p:nvPicPr>
        <p:blipFill rotWithShape="1">
          <a:blip r:embed="rId3">
            <a:alphaModFix/>
          </a:blip>
          <a:srcRect b="0" l="0" r="0" t="0"/>
          <a:stretch/>
        </p:blipFill>
        <p:spPr>
          <a:xfrm>
            <a:off x="2049499" y="189975"/>
            <a:ext cx="8322353" cy="5507440"/>
          </a:xfrm>
          <a:prstGeom prst="rect">
            <a:avLst/>
          </a:prstGeom>
          <a:noFill/>
          <a:ln>
            <a:noFill/>
          </a:ln>
        </p:spPr>
      </p:pic>
      <p:sp>
        <p:nvSpPr>
          <p:cNvPr id="217" name="Google Shape;217;p19"/>
          <p:cNvSpPr txBox="1"/>
          <p:nvPr/>
        </p:nvSpPr>
        <p:spPr>
          <a:xfrm>
            <a:off x="751437" y="5697415"/>
            <a:ext cx="10918479" cy="83099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iw-IL" sz="2400">
                <a:solidFill>
                  <a:schemeClr val="dk1"/>
                </a:solidFill>
                <a:latin typeface="Calibri"/>
                <a:ea typeface="Calibri"/>
                <a:cs typeface="Calibri"/>
                <a:sym typeface="Calibri"/>
              </a:rPr>
              <a:t>מבט על תעלת סואץ, מדרום לצפון: </a:t>
            </a:r>
            <a:br>
              <a:rPr b="1" lang="iw-IL" sz="2400">
                <a:solidFill>
                  <a:schemeClr val="dk1"/>
                </a:solidFill>
                <a:latin typeface="Calibri"/>
                <a:ea typeface="Calibri"/>
                <a:cs typeface="Calibri"/>
                <a:sym typeface="Calibri"/>
              </a:rPr>
            </a:br>
            <a:r>
              <a:rPr b="1" lang="iw-IL" sz="2400">
                <a:solidFill>
                  <a:schemeClr val="dk1"/>
                </a:solidFill>
                <a:latin typeface="Calibri"/>
                <a:ea typeface="Calibri"/>
                <a:cs typeface="Calibri"/>
                <a:sym typeface="Calibri"/>
              </a:rPr>
              <a:t>גשר הדוברות, גשר הגלילים ובראש התמונה נראה מרחוק הגשר היבשתי.</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1" type="body"/>
          </p:nvPr>
        </p:nvSpPr>
        <p:spPr>
          <a:xfrm>
            <a:off x="1128510" y="2230142"/>
            <a:ext cx="10515600" cy="4952245"/>
          </a:xfrm>
          <a:prstGeom prst="rect">
            <a:avLst/>
          </a:prstGeom>
          <a:noFill/>
          <a:ln>
            <a:noFill/>
          </a:ln>
        </p:spPr>
        <p:txBody>
          <a:bodyPr anchorCtr="0" anchor="t" bIns="45700" lIns="91425" spcFirstLastPara="1" rIns="91425" wrap="square" tIns="45700">
            <a:normAutofit/>
          </a:bodyPr>
          <a:lstStyle/>
          <a:p>
            <a:pPr indent="0" lvl="0" marL="0" rtl="1" algn="ctr">
              <a:lnSpc>
                <a:spcPct val="90000"/>
              </a:lnSpc>
              <a:spcBef>
                <a:spcPts val="0"/>
              </a:spcBef>
              <a:spcAft>
                <a:spcPts val="0"/>
              </a:spcAft>
              <a:buClr>
                <a:srgbClr val="002060"/>
              </a:buClr>
              <a:buSzPts val="2800"/>
              <a:buNone/>
            </a:pPr>
            <a:r>
              <a:rPr b="1" lang="iw-IL">
                <a:solidFill>
                  <a:srgbClr val="002060"/>
                </a:solidFill>
                <a:latin typeface="David"/>
                <a:ea typeface="David"/>
                <a:cs typeface="David"/>
                <a:sym typeface="David"/>
              </a:rPr>
              <a:t>בצהרי שבת יום כיפור, ה-6 באוקטובר 1973, בשעה 13:55, </a:t>
            </a:r>
            <a:br>
              <a:rPr b="1" lang="iw-IL">
                <a:solidFill>
                  <a:srgbClr val="002060"/>
                </a:solidFill>
                <a:latin typeface="David"/>
                <a:ea typeface="David"/>
                <a:cs typeface="David"/>
                <a:sym typeface="David"/>
              </a:rPr>
            </a:br>
            <a:r>
              <a:rPr b="1" lang="iw-IL">
                <a:solidFill>
                  <a:srgbClr val="002060"/>
                </a:solidFill>
                <a:latin typeface="David"/>
                <a:ea typeface="David"/>
                <a:cs typeface="David"/>
                <a:sym typeface="David"/>
              </a:rPr>
              <a:t>פרצה המלחמה ש"שלפה" את חיילי הסדיר והמילואים מבתי הכנסת והבתים, וקטעה את דממת יום הכיפורים. מלחמת יום כיפור!</a:t>
            </a:r>
            <a:endParaRPr/>
          </a:p>
          <a:p>
            <a:pPr indent="0" lvl="0" marL="0" rtl="1" algn="ctr">
              <a:lnSpc>
                <a:spcPct val="90000"/>
              </a:lnSpc>
              <a:spcBef>
                <a:spcPts val="1000"/>
              </a:spcBef>
              <a:spcAft>
                <a:spcPts val="0"/>
              </a:spcAft>
              <a:buClr>
                <a:schemeClr val="dk1"/>
              </a:buClr>
              <a:buSzPts val="2800"/>
              <a:buNone/>
            </a:pPr>
            <a:r>
              <a:t/>
            </a:r>
            <a:endParaRPr>
              <a:solidFill>
                <a:srgbClr val="002060"/>
              </a:solidFill>
              <a:latin typeface="David"/>
              <a:ea typeface="David"/>
              <a:cs typeface="David"/>
              <a:sym typeface="David"/>
            </a:endParaRPr>
          </a:p>
          <a:p>
            <a:pPr indent="0" lvl="0" marL="0" rtl="1" algn="ctr">
              <a:lnSpc>
                <a:spcPct val="90000"/>
              </a:lnSpc>
              <a:spcBef>
                <a:spcPts val="1000"/>
              </a:spcBef>
              <a:spcAft>
                <a:spcPts val="0"/>
              </a:spcAft>
              <a:buClr>
                <a:srgbClr val="002060"/>
              </a:buClr>
              <a:buSzPts val="2800"/>
              <a:buNone/>
            </a:pPr>
            <a:r>
              <a:rPr b="1" lang="iw-IL">
                <a:solidFill>
                  <a:srgbClr val="002060"/>
                </a:solidFill>
                <a:latin typeface="David"/>
                <a:ea typeface="David"/>
                <a:cs typeface="David"/>
                <a:sym typeface="David"/>
              </a:rPr>
              <a:t>הרמטכ"ל דוד אלעזר מורה על גיוס כל כוחות המילואים. </a:t>
            </a:r>
            <a:br>
              <a:rPr b="1" lang="iw-IL">
                <a:solidFill>
                  <a:srgbClr val="002060"/>
                </a:solidFill>
                <a:latin typeface="David"/>
                <a:ea typeface="David"/>
                <a:cs typeface="David"/>
                <a:sym typeface="David"/>
              </a:rPr>
            </a:br>
            <a:r>
              <a:rPr b="1" lang="iw-IL">
                <a:solidFill>
                  <a:srgbClr val="002060"/>
                </a:solidFill>
                <a:latin typeface="David"/>
                <a:ea typeface="David"/>
                <a:cs typeface="David"/>
                <a:sym typeface="David"/>
              </a:rPr>
              <a:t>גם לוחמיו של חיים ארז, מפקד חטיבת השריון 421, נקראים למלחמה</a:t>
            </a:r>
            <a:endParaRPr b="1">
              <a:solidFill>
                <a:srgbClr val="002060"/>
              </a:solidFill>
              <a:latin typeface="David"/>
              <a:ea typeface="David"/>
              <a:cs typeface="David"/>
              <a:sym typeface="David"/>
            </a:endParaRPr>
          </a:p>
          <a:p>
            <a:pPr indent="0" lvl="0" marL="0" rtl="1" algn="ctr">
              <a:lnSpc>
                <a:spcPct val="90000"/>
              </a:lnSpc>
              <a:spcBef>
                <a:spcPts val="1000"/>
              </a:spcBef>
              <a:spcAft>
                <a:spcPts val="0"/>
              </a:spcAft>
              <a:buClr>
                <a:srgbClr val="002060"/>
              </a:buClr>
              <a:buSzPts val="2800"/>
              <a:buNone/>
            </a:pPr>
            <a:br>
              <a:rPr b="1" lang="iw-IL">
                <a:solidFill>
                  <a:srgbClr val="002060"/>
                </a:solidFill>
                <a:latin typeface="David"/>
                <a:ea typeface="David"/>
                <a:cs typeface="David"/>
                <a:sym typeface="David"/>
              </a:rPr>
            </a:br>
            <a:r>
              <a:rPr b="1" lang="iw-IL">
                <a:solidFill>
                  <a:srgbClr val="002060"/>
                </a:solidFill>
                <a:latin typeface="David"/>
                <a:ea typeface="David"/>
                <a:cs typeface="David"/>
                <a:sym typeface="David"/>
              </a:rPr>
              <a:t>גם שלום קרלוס נקרא למלחמה</a:t>
            </a:r>
            <a:endParaRPr b="1">
              <a:solidFill>
                <a:srgbClr val="002060"/>
              </a:solidFill>
              <a:latin typeface="David"/>
              <a:ea typeface="David"/>
              <a:cs typeface="David"/>
              <a:sym typeface="David"/>
            </a:endParaRPr>
          </a:p>
        </p:txBody>
      </p:sp>
      <p:sp>
        <p:nvSpPr>
          <p:cNvPr id="99" name="Google Shape;99;p2"/>
          <p:cNvSpPr txBox="1"/>
          <p:nvPr>
            <p:ph type="title"/>
          </p:nvPr>
        </p:nvSpPr>
        <p:spPr>
          <a:xfrm>
            <a:off x="995881" y="610882"/>
            <a:ext cx="10515600" cy="594542"/>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002D86"/>
              </a:buClr>
              <a:buSzPts val="4800"/>
              <a:buFont typeface="David"/>
              <a:buNone/>
            </a:pPr>
            <a:r>
              <a:rPr lang="iw-IL" sz="4800">
                <a:solidFill>
                  <a:srgbClr val="002D86"/>
                </a:solidFill>
                <a:latin typeface="David"/>
                <a:ea typeface="David"/>
                <a:cs typeface="David"/>
                <a:sym typeface="David"/>
              </a:rPr>
              <a:t>מלחמת יום כיפור </a:t>
            </a:r>
            <a:br>
              <a:rPr lang="iw-IL" sz="4800">
                <a:solidFill>
                  <a:srgbClr val="002D86"/>
                </a:solidFill>
                <a:latin typeface="David"/>
                <a:ea typeface="David"/>
                <a:cs typeface="David"/>
                <a:sym typeface="David"/>
              </a:rPr>
            </a:br>
            <a:r>
              <a:rPr lang="iw-IL" sz="4800">
                <a:solidFill>
                  <a:srgbClr val="002D86"/>
                </a:solidFill>
                <a:latin typeface="David"/>
                <a:ea typeface="David"/>
                <a:cs typeface="David"/>
                <a:sym typeface="David"/>
              </a:rPr>
              <a:t>פורצת בהפתעה</a:t>
            </a:r>
            <a:endParaRPr sz="4800">
              <a:solidFill>
                <a:srgbClr val="002D86"/>
              </a:solidFill>
              <a:latin typeface="David"/>
              <a:ea typeface="David"/>
              <a:cs typeface="David"/>
              <a:sym typeface="David"/>
            </a:endParaRPr>
          </a:p>
        </p:txBody>
      </p:sp>
      <p:pic>
        <p:nvPicPr>
          <p:cNvPr id="100" name="Google Shape;100;p2"/>
          <p:cNvPicPr preferRelativeResize="0"/>
          <p:nvPr/>
        </p:nvPicPr>
        <p:blipFill rotWithShape="1">
          <a:blip r:embed="rId3">
            <a:alphaModFix/>
          </a:blip>
          <a:srcRect b="0" l="0" r="0" t="0"/>
          <a:stretch/>
        </p:blipFill>
        <p:spPr>
          <a:xfrm>
            <a:off x="9297909" y="132361"/>
            <a:ext cx="2688031" cy="2021399"/>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0" y="132361"/>
            <a:ext cx="2758371" cy="1551584"/>
          </a:xfrm>
          <a:prstGeom prst="rect">
            <a:avLst/>
          </a:prstGeom>
          <a:noFill/>
          <a:ln>
            <a:noFill/>
          </a:ln>
        </p:spPr>
      </p:pic>
      <p:pic>
        <p:nvPicPr>
          <p:cNvPr descr="8F85D9FF-E8B2-4812-AC43-F265E803507A" id="102" name="Google Shape;102;p2"/>
          <p:cNvPicPr preferRelativeResize="0"/>
          <p:nvPr/>
        </p:nvPicPr>
        <p:blipFill rotWithShape="1">
          <a:blip r:embed="rId5">
            <a:alphaModFix/>
          </a:blip>
          <a:srcRect b="15753" l="13589" r="10775" t="13265"/>
          <a:stretch/>
        </p:blipFill>
        <p:spPr>
          <a:xfrm rot="5400000">
            <a:off x="-129592" y="4799572"/>
            <a:ext cx="2250946" cy="1584356"/>
          </a:xfrm>
          <a:prstGeom prst="rect">
            <a:avLst/>
          </a:prstGeom>
          <a:noFill/>
          <a:ln>
            <a:noFill/>
          </a:ln>
        </p:spPr>
      </p:pic>
      <p:pic>
        <p:nvPicPr>
          <p:cNvPr id="103" name="Google Shape;103;p2"/>
          <p:cNvPicPr preferRelativeResize="0"/>
          <p:nvPr/>
        </p:nvPicPr>
        <p:blipFill rotWithShape="1">
          <a:blip r:embed="rId6">
            <a:alphaModFix/>
          </a:blip>
          <a:srcRect b="0" l="0" r="0" t="0"/>
          <a:stretch/>
        </p:blipFill>
        <p:spPr>
          <a:xfrm>
            <a:off x="8784334" y="4892266"/>
            <a:ext cx="2594458" cy="17434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0"/>
          <p:cNvSpPr txBox="1"/>
          <p:nvPr>
            <p:ph type="title"/>
          </p:nvPr>
        </p:nvSpPr>
        <p:spPr>
          <a:xfrm>
            <a:off x="3539906" y="2858068"/>
            <a:ext cx="8222166" cy="1325563"/>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rgbClr val="002060"/>
              </a:buClr>
              <a:buSzPts val="3600"/>
              <a:buFont typeface="David"/>
              <a:buNone/>
            </a:pPr>
            <a:r>
              <a:rPr lang="iw-IL" sz="3600">
                <a:solidFill>
                  <a:srgbClr val="002060"/>
                </a:solidFill>
                <a:latin typeface="David"/>
                <a:ea typeface="David"/>
                <a:cs typeface="David"/>
                <a:sym typeface="David"/>
              </a:rPr>
              <a:t>באוגוסט 1973, שלום משתחרר מהצבא, </a:t>
            </a:r>
            <a:br>
              <a:rPr lang="iw-IL" sz="3600">
                <a:solidFill>
                  <a:srgbClr val="002060"/>
                </a:solidFill>
                <a:latin typeface="David"/>
                <a:ea typeface="David"/>
                <a:cs typeface="David"/>
                <a:sym typeface="David"/>
              </a:rPr>
            </a:br>
            <a:r>
              <a:rPr lang="iw-IL" sz="3600">
                <a:solidFill>
                  <a:srgbClr val="002D86"/>
                </a:solidFill>
                <a:latin typeface="David"/>
                <a:ea typeface="David"/>
                <a:cs typeface="David"/>
                <a:sym typeface="David"/>
              </a:rPr>
              <a:t>עמד ללמוד רפואה באוניברסיטת בן גוריון, </a:t>
            </a:r>
            <a:br>
              <a:rPr lang="iw-IL" sz="3600">
                <a:solidFill>
                  <a:srgbClr val="002D86"/>
                </a:solidFill>
                <a:latin typeface="David"/>
                <a:ea typeface="David"/>
                <a:cs typeface="David"/>
                <a:sym typeface="David"/>
              </a:rPr>
            </a:br>
            <a:br>
              <a:rPr lang="iw-IL" sz="3600">
                <a:solidFill>
                  <a:srgbClr val="002D86"/>
                </a:solidFill>
                <a:latin typeface="David"/>
                <a:ea typeface="David"/>
                <a:cs typeface="David"/>
                <a:sym typeface="David"/>
              </a:rPr>
            </a:br>
            <a:r>
              <a:rPr lang="iw-IL" sz="3600">
                <a:solidFill>
                  <a:srgbClr val="002D86"/>
                </a:solidFill>
                <a:latin typeface="David"/>
                <a:ea typeface="David"/>
                <a:cs typeface="David"/>
                <a:sym typeface="David"/>
              </a:rPr>
              <a:t>עמד להתחתן בדצמבר עם טובה, </a:t>
            </a:r>
            <a:br>
              <a:rPr lang="iw-IL" sz="3600">
                <a:solidFill>
                  <a:srgbClr val="002D86"/>
                </a:solidFill>
                <a:latin typeface="David"/>
                <a:ea typeface="David"/>
                <a:cs typeface="David"/>
                <a:sym typeface="David"/>
              </a:rPr>
            </a:br>
            <a:r>
              <a:rPr lang="iw-IL" sz="3600">
                <a:solidFill>
                  <a:srgbClr val="002D86"/>
                </a:solidFill>
                <a:latin typeface="David"/>
                <a:ea typeface="David"/>
                <a:cs typeface="David"/>
                <a:sym typeface="David"/>
              </a:rPr>
              <a:t>שהיתה חברתו מאז ימי בית הספר התיכון. </a:t>
            </a:r>
            <a:br>
              <a:rPr lang="iw-IL" sz="3600">
                <a:solidFill>
                  <a:srgbClr val="002D86"/>
                </a:solidFill>
                <a:latin typeface="David"/>
                <a:ea typeface="David"/>
                <a:cs typeface="David"/>
                <a:sym typeface="David"/>
              </a:rPr>
            </a:br>
            <a:br>
              <a:rPr lang="iw-IL" sz="3600">
                <a:solidFill>
                  <a:srgbClr val="002D86"/>
                </a:solidFill>
                <a:latin typeface="David"/>
                <a:ea typeface="David"/>
                <a:cs typeface="David"/>
                <a:sym typeface="David"/>
              </a:rPr>
            </a:br>
            <a:r>
              <a:rPr lang="iw-IL" sz="3600">
                <a:solidFill>
                  <a:srgbClr val="002060"/>
                </a:solidFill>
                <a:latin typeface="David"/>
                <a:ea typeface="David"/>
                <a:cs typeface="David"/>
                <a:sym typeface="David"/>
              </a:rPr>
              <a:t>ואז פורצת מלחמת יום כיפור באוקטובר 1973.</a:t>
            </a:r>
            <a:br>
              <a:rPr lang="iw-IL" sz="3600">
                <a:solidFill>
                  <a:srgbClr val="002060"/>
                </a:solidFill>
                <a:latin typeface="David"/>
                <a:ea typeface="David"/>
                <a:cs typeface="David"/>
                <a:sym typeface="David"/>
              </a:rPr>
            </a:br>
            <a:br>
              <a:rPr lang="iw-IL" sz="3600">
                <a:solidFill>
                  <a:srgbClr val="002060"/>
                </a:solidFill>
                <a:latin typeface="David"/>
                <a:ea typeface="David"/>
                <a:cs typeface="David"/>
                <a:sym typeface="David"/>
              </a:rPr>
            </a:br>
            <a:br>
              <a:rPr lang="iw-IL" sz="3600">
                <a:solidFill>
                  <a:srgbClr val="002060"/>
                </a:solidFill>
                <a:latin typeface="David"/>
                <a:ea typeface="David"/>
                <a:cs typeface="David"/>
                <a:sym typeface="David"/>
              </a:rPr>
            </a:br>
            <a:endParaRPr sz="3600">
              <a:solidFill>
                <a:srgbClr val="002060"/>
              </a:solidFill>
              <a:latin typeface="David"/>
              <a:ea typeface="David"/>
              <a:cs typeface="David"/>
              <a:sym typeface="David"/>
            </a:endParaRPr>
          </a:p>
        </p:txBody>
      </p:sp>
      <p:pic>
        <p:nvPicPr>
          <p:cNvPr descr="שלום קרלוס בן טולילה" id="223" name="Google Shape;223;p20"/>
          <p:cNvPicPr preferRelativeResize="0"/>
          <p:nvPr>
            <p:ph idx="1" type="body"/>
          </p:nvPr>
        </p:nvPicPr>
        <p:blipFill rotWithShape="1">
          <a:blip r:embed="rId3">
            <a:alphaModFix/>
          </a:blip>
          <a:srcRect b="0" l="0" r="0" t="0"/>
          <a:stretch/>
        </p:blipFill>
        <p:spPr>
          <a:xfrm>
            <a:off x="449033" y="1182913"/>
            <a:ext cx="2843993" cy="41099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1"/>
          <p:cNvSpPr txBox="1"/>
          <p:nvPr>
            <p:ph type="title"/>
          </p:nvPr>
        </p:nvSpPr>
        <p:spPr>
          <a:xfrm>
            <a:off x="3539906" y="3247367"/>
            <a:ext cx="8222166" cy="1325563"/>
          </a:xfrm>
          <a:prstGeom prst="rect">
            <a:avLst/>
          </a:prstGeom>
          <a:noFill/>
          <a:ln>
            <a:noFill/>
          </a:ln>
        </p:spPr>
        <p:txBody>
          <a:bodyPr anchorCtr="0" anchor="ctr" bIns="45700" lIns="91425" spcFirstLastPara="1" rIns="91425" wrap="square" tIns="45700">
            <a:noAutofit/>
          </a:bodyPr>
          <a:lstStyle/>
          <a:p>
            <a:pPr indent="0" lvl="0" marL="0" rtl="1" algn="r">
              <a:lnSpc>
                <a:spcPct val="90000"/>
              </a:lnSpc>
              <a:spcBef>
                <a:spcPts val="0"/>
              </a:spcBef>
              <a:spcAft>
                <a:spcPts val="0"/>
              </a:spcAft>
              <a:buClr>
                <a:srgbClr val="002060"/>
              </a:buClr>
              <a:buSzPts val="3600"/>
              <a:buFont typeface="David"/>
              <a:buNone/>
            </a:pPr>
            <a:r>
              <a:rPr lang="iw-IL" sz="3600">
                <a:solidFill>
                  <a:srgbClr val="002060"/>
                </a:solidFill>
                <a:latin typeface="David"/>
                <a:ea typeface="David"/>
                <a:cs typeface="David"/>
                <a:sym typeface="David"/>
              </a:rPr>
              <a:t>שלום, שהיה מדריך נהגי טנקים בבית הספר לשריון, מקבל תפקיד של נהג בטנק מ"פ "חריף", גדוד 599, חטיבת 421, חטיבת הצליחה. </a:t>
            </a:r>
            <a:br>
              <a:rPr lang="iw-IL" sz="3600">
                <a:solidFill>
                  <a:srgbClr val="002060"/>
                </a:solidFill>
                <a:latin typeface="David"/>
                <a:ea typeface="David"/>
                <a:cs typeface="David"/>
                <a:sym typeface="David"/>
              </a:rPr>
            </a:br>
            <a:br>
              <a:rPr lang="iw-IL" sz="3600">
                <a:solidFill>
                  <a:srgbClr val="002060"/>
                </a:solidFill>
                <a:latin typeface="David"/>
                <a:ea typeface="David"/>
                <a:cs typeface="David"/>
                <a:sym typeface="David"/>
              </a:rPr>
            </a:br>
            <a:br>
              <a:rPr lang="iw-IL" sz="3600">
                <a:solidFill>
                  <a:srgbClr val="002060"/>
                </a:solidFill>
                <a:latin typeface="David"/>
                <a:ea typeface="David"/>
                <a:cs typeface="David"/>
                <a:sym typeface="David"/>
              </a:rPr>
            </a:br>
            <a:br>
              <a:rPr lang="iw-IL" sz="3600">
                <a:solidFill>
                  <a:srgbClr val="002060"/>
                </a:solidFill>
                <a:latin typeface="David"/>
                <a:ea typeface="David"/>
                <a:cs typeface="David"/>
                <a:sym typeface="David"/>
              </a:rPr>
            </a:br>
            <a:r>
              <a:rPr lang="iw-IL" sz="3600">
                <a:solidFill>
                  <a:srgbClr val="002060"/>
                </a:solidFill>
                <a:latin typeface="David"/>
                <a:ea typeface="David"/>
                <a:cs typeface="David"/>
                <a:sym typeface="David"/>
              </a:rPr>
              <a:t>השתתף בקרבות קשים, שרד את "חמוטל", </a:t>
            </a:r>
            <a:br>
              <a:rPr lang="iw-IL" sz="3600">
                <a:solidFill>
                  <a:srgbClr val="002060"/>
                </a:solidFill>
                <a:latin typeface="David"/>
                <a:ea typeface="David"/>
                <a:cs typeface="David"/>
                <a:sym typeface="David"/>
              </a:rPr>
            </a:br>
            <a:r>
              <a:rPr lang="iw-IL" sz="3600">
                <a:solidFill>
                  <a:srgbClr val="002060"/>
                </a:solidFill>
                <a:latin typeface="David"/>
                <a:ea typeface="David"/>
                <a:cs typeface="David"/>
                <a:sym typeface="David"/>
              </a:rPr>
              <a:t>קרב נוראי  בו נפגעו 19 טנקים מתוך 25, </a:t>
            </a:r>
            <a:br>
              <a:rPr lang="iw-IL" sz="3600">
                <a:solidFill>
                  <a:srgbClr val="002060"/>
                </a:solidFill>
                <a:latin typeface="David"/>
                <a:ea typeface="David"/>
                <a:cs typeface="David"/>
                <a:sym typeface="David"/>
              </a:rPr>
            </a:br>
            <a:r>
              <a:rPr lang="iw-IL" sz="3600">
                <a:solidFill>
                  <a:srgbClr val="002060"/>
                </a:solidFill>
                <a:latin typeface="David"/>
                <a:ea typeface="David"/>
                <a:cs typeface="David"/>
                <a:sym typeface="David"/>
              </a:rPr>
              <a:t>בו נהרגו 15 לוחמים ונפצעו 45 .</a:t>
            </a:r>
            <a:br>
              <a:rPr lang="iw-IL" sz="3600">
                <a:solidFill>
                  <a:srgbClr val="002060"/>
                </a:solidFill>
                <a:latin typeface="David"/>
                <a:ea typeface="David"/>
                <a:cs typeface="David"/>
                <a:sym typeface="David"/>
              </a:rPr>
            </a:br>
            <a:br>
              <a:rPr lang="iw-IL" sz="3600">
                <a:solidFill>
                  <a:srgbClr val="002060"/>
                </a:solidFill>
                <a:latin typeface="David"/>
                <a:ea typeface="David"/>
                <a:cs typeface="David"/>
                <a:sym typeface="David"/>
              </a:rPr>
            </a:br>
            <a:endParaRPr sz="3600">
              <a:solidFill>
                <a:srgbClr val="002060"/>
              </a:solidFill>
              <a:latin typeface="David"/>
              <a:ea typeface="David"/>
              <a:cs typeface="David"/>
              <a:sym typeface="David"/>
            </a:endParaRPr>
          </a:p>
        </p:txBody>
      </p:sp>
      <p:pic>
        <p:nvPicPr>
          <p:cNvPr id="229" name="Google Shape;229;p21"/>
          <p:cNvPicPr preferRelativeResize="0"/>
          <p:nvPr/>
        </p:nvPicPr>
        <p:blipFill rotWithShape="1">
          <a:blip r:embed="rId3">
            <a:alphaModFix/>
          </a:blip>
          <a:srcRect b="0" l="0" r="0" t="0"/>
          <a:stretch/>
        </p:blipFill>
        <p:spPr>
          <a:xfrm>
            <a:off x="731519" y="340958"/>
            <a:ext cx="2193772" cy="3117466"/>
          </a:xfrm>
          <a:prstGeom prst="rect">
            <a:avLst/>
          </a:prstGeom>
          <a:noFill/>
          <a:ln>
            <a:noFill/>
          </a:ln>
        </p:spPr>
      </p:pic>
      <p:pic>
        <p:nvPicPr>
          <p:cNvPr descr="https://upload.wikimedia.org/wikipedia/commons/7/74/HV%D7%97%D7%9E%D7%95%D7%98%D7%9C.JPG" id="230" name="Google Shape;230;p21"/>
          <p:cNvPicPr preferRelativeResize="0"/>
          <p:nvPr/>
        </p:nvPicPr>
        <p:blipFill rotWithShape="1">
          <a:blip r:embed="rId4">
            <a:alphaModFix/>
          </a:blip>
          <a:srcRect b="0" l="0" r="0" t="0"/>
          <a:stretch/>
        </p:blipFill>
        <p:spPr>
          <a:xfrm>
            <a:off x="139464" y="3662126"/>
            <a:ext cx="4432538" cy="28880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txBox="1"/>
          <p:nvPr>
            <p:ph type="title"/>
          </p:nvPr>
        </p:nvSpPr>
        <p:spPr>
          <a:xfrm>
            <a:off x="351590" y="-144463"/>
            <a:ext cx="11487484"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התגייס לחיל השריון, ומדריך נהגי טנקים מדגם "פטון"</a:t>
            </a:r>
            <a:endParaRPr>
              <a:solidFill>
                <a:srgbClr val="002060"/>
              </a:solidFill>
              <a:latin typeface="David"/>
              <a:ea typeface="David"/>
              <a:cs typeface="David"/>
              <a:sym typeface="David"/>
            </a:endParaRPr>
          </a:p>
        </p:txBody>
      </p:sp>
      <p:pic>
        <p:nvPicPr>
          <p:cNvPr descr="שלום קרלוס בן טולילה" id="236" name="Google Shape;236;p22"/>
          <p:cNvPicPr preferRelativeResize="0"/>
          <p:nvPr>
            <p:ph idx="1" type="body"/>
          </p:nvPr>
        </p:nvPicPr>
        <p:blipFill rotWithShape="1">
          <a:blip r:embed="rId3">
            <a:alphaModFix/>
          </a:blip>
          <a:srcRect b="0" l="0" r="0" t="0"/>
          <a:stretch/>
        </p:blipFill>
        <p:spPr>
          <a:xfrm>
            <a:off x="4394277" y="4019550"/>
            <a:ext cx="3038475" cy="2838450"/>
          </a:xfrm>
          <a:prstGeom prst="rect">
            <a:avLst/>
          </a:prstGeom>
          <a:noFill/>
          <a:ln>
            <a:noFill/>
          </a:ln>
        </p:spPr>
      </p:pic>
      <p:pic>
        <p:nvPicPr>
          <p:cNvPr descr="שלום קרלוס בן טולילה" id="237" name="Google Shape;237;p22"/>
          <p:cNvPicPr preferRelativeResize="0"/>
          <p:nvPr/>
        </p:nvPicPr>
        <p:blipFill rotWithShape="1">
          <a:blip r:embed="rId4">
            <a:alphaModFix/>
          </a:blip>
          <a:srcRect b="0" l="0" r="0" t="0"/>
          <a:stretch/>
        </p:blipFill>
        <p:spPr>
          <a:xfrm>
            <a:off x="716013" y="1537980"/>
            <a:ext cx="3581667" cy="5198470"/>
          </a:xfrm>
          <a:prstGeom prst="rect">
            <a:avLst/>
          </a:prstGeom>
          <a:noFill/>
          <a:ln>
            <a:noFill/>
          </a:ln>
        </p:spPr>
      </p:pic>
      <p:pic>
        <p:nvPicPr>
          <p:cNvPr descr="שלום קרלוס בן טולילה" id="238" name="Google Shape;238;p22"/>
          <p:cNvPicPr preferRelativeResize="0"/>
          <p:nvPr/>
        </p:nvPicPr>
        <p:blipFill rotWithShape="1">
          <a:blip r:embed="rId5">
            <a:alphaModFix/>
          </a:blip>
          <a:srcRect b="0" l="0" r="0" t="0"/>
          <a:stretch/>
        </p:blipFill>
        <p:spPr>
          <a:xfrm>
            <a:off x="4394276" y="1181100"/>
            <a:ext cx="3038475" cy="2838450"/>
          </a:xfrm>
          <a:prstGeom prst="rect">
            <a:avLst/>
          </a:prstGeom>
          <a:noFill/>
          <a:ln>
            <a:noFill/>
          </a:ln>
        </p:spPr>
      </p:pic>
      <p:pic>
        <p:nvPicPr>
          <p:cNvPr descr="שלום קרלוס בן טולילה" id="239" name="Google Shape;239;p22"/>
          <p:cNvPicPr preferRelativeResize="0"/>
          <p:nvPr/>
        </p:nvPicPr>
        <p:blipFill rotWithShape="1">
          <a:blip r:embed="rId6">
            <a:alphaModFix/>
          </a:blip>
          <a:srcRect b="0" l="0" r="0" t="0"/>
          <a:stretch/>
        </p:blipFill>
        <p:spPr>
          <a:xfrm>
            <a:off x="7659208" y="2837156"/>
            <a:ext cx="4304193" cy="40208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בכל מקום בו הלך- הצחיק את אלה שמסביבו</a:t>
            </a:r>
            <a:endParaRPr>
              <a:solidFill>
                <a:srgbClr val="002060"/>
              </a:solidFill>
              <a:latin typeface="David"/>
              <a:ea typeface="David"/>
              <a:cs typeface="David"/>
              <a:sym typeface="David"/>
            </a:endParaRPr>
          </a:p>
        </p:txBody>
      </p:sp>
      <p:pic>
        <p:nvPicPr>
          <p:cNvPr descr="שלום קרלוס בן טולילה" id="245" name="Google Shape;245;p23"/>
          <p:cNvPicPr preferRelativeResize="0"/>
          <p:nvPr>
            <p:ph idx="1" type="body"/>
          </p:nvPr>
        </p:nvPicPr>
        <p:blipFill rotWithShape="1">
          <a:blip r:embed="rId3">
            <a:alphaModFix/>
          </a:blip>
          <a:srcRect b="0" l="0" r="0" t="0"/>
          <a:stretch/>
        </p:blipFill>
        <p:spPr>
          <a:xfrm>
            <a:off x="5961623" y="1765021"/>
            <a:ext cx="4780170" cy="4465488"/>
          </a:xfrm>
          <a:prstGeom prst="rect">
            <a:avLst/>
          </a:prstGeom>
          <a:noFill/>
          <a:ln>
            <a:noFill/>
          </a:ln>
        </p:spPr>
      </p:pic>
      <p:pic>
        <p:nvPicPr>
          <p:cNvPr descr="שלום קרלוס בן טולילה" id="246" name="Google Shape;246;p23"/>
          <p:cNvPicPr preferRelativeResize="0"/>
          <p:nvPr/>
        </p:nvPicPr>
        <p:blipFill rotWithShape="1">
          <a:blip r:embed="rId4">
            <a:alphaModFix/>
          </a:blip>
          <a:srcRect b="0" l="0" r="0" t="0"/>
          <a:stretch/>
        </p:blipFill>
        <p:spPr>
          <a:xfrm>
            <a:off x="731520" y="1375560"/>
            <a:ext cx="3676851" cy="52444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4"/>
          <p:cNvSpPr txBox="1"/>
          <p:nvPr>
            <p:ph type="title"/>
          </p:nvPr>
        </p:nvSpPr>
        <p:spPr>
          <a:xfrm>
            <a:off x="454659" y="365125"/>
            <a:ext cx="11394040"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מצליחן במהלך השירות הצבאי</a:t>
            </a:r>
            <a:endParaRPr>
              <a:solidFill>
                <a:srgbClr val="002060"/>
              </a:solidFill>
              <a:latin typeface="David"/>
              <a:ea typeface="David"/>
              <a:cs typeface="David"/>
              <a:sym typeface="David"/>
            </a:endParaRPr>
          </a:p>
        </p:txBody>
      </p:sp>
      <p:pic>
        <p:nvPicPr>
          <p:cNvPr descr="שלום קרלוס בן טולילה" id="252" name="Google Shape;252;p24"/>
          <p:cNvPicPr preferRelativeResize="0"/>
          <p:nvPr>
            <p:ph idx="1" type="body"/>
          </p:nvPr>
        </p:nvPicPr>
        <p:blipFill rotWithShape="1">
          <a:blip r:embed="rId3">
            <a:alphaModFix/>
          </a:blip>
          <a:srcRect b="0" l="0" r="0" t="0"/>
          <a:stretch/>
        </p:blipFill>
        <p:spPr>
          <a:xfrm>
            <a:off x="454658" y="1832928"/>
            <a:ext cx="4621877" cy="4317615"/>
          </a:xfrm>
          <a:prstGeom prst="rect">
            <a:avLst/>
          </a:prstGeom>
          <a:noFill/>
          <a:ln>
            <a:noFill/>
          </a:ln>
        </p:spPr>
      </p:pic>
      <p:pic>
        <p:nvPicPr>
          <p:cNvPr descr="שלום קרלוס בן טולילה" id="253" name="Google Shape;253;p24"/>
          <p:cNvPicPr preferRelativeResize="0"/>
          <p:nvPr/>
        </p:nvPicPr>
        <p:blipFill rotWithShape="1">
          <a:blip r:embed="rId4">
            <a:alphaModFix/>
          </a:blip>
          <a:srcRect b="0" l="0" r="0" t="0"/>
          <a:stretch/>
        </p:blipFill>
        <p:spPr>
          <a:xfrm>
            <a:off x="5217178" y="2657139"/>
            <a:ext cx="3595332" cy="3358649"/>
          </a:xfrm>
          <a:prstGeom prst="rect">
            <a:avLst/>
          </a:prstGeom>
          <a:noFill/>
          <a:ln>
            <a:noFill/>
          </a:ln>
        </p:spPr>
      </p:pic>
      <p:pic>
        <p:nvPicPr>
          <p:cNvPr descr="שלום קרלוס בן טולילה" id="254" name="Google Shape;254;p24"/>
          <p:cNvPicPr preferRelativeResize="0"/>
          <p:nvPr/>
        </p:nvPicPr>
        <p:blipFill rotWithShape="1">
          <a:blip r:embed="rId5">
            <a:alphaModFix/>
          </a:blip>
          <a:srcRect b="0" l="0" r="0" t="0"/>
          <a:stretch/>
        </p:blipFill>
        <p:spPr>
          <a:xfrm>
            <a:off x="8972316" y="2621077"/>
            <a:ext cx="3038475" cy="3258795"/>
          </a:xfrm>
          <a:prstGeom prst="rect">
            <a:avLst/>
          </a:prstGeom>
          <a:noFill/>
          <a:ln>
            <a:noFill/>
          </a:ln>
        </p:spPr>
      </p:pic>
      <p:cxnSp>
        <p:nvCxnSpPr>
          <p:cNvPr id="255" name="Google Shape;255;p24"/>
          <p:cNvCxnSpPr/>
          <p:nvPr/>
        </p:nvCxnSpPr>
        <p:spPr>
          <a:xfrm>
            <a:off x="111972" y="4173472"/>
            <a:ext cx="1206690" cy="77002"/>
          </a:xfrm>
          <a:prstGeom prst="straightConnector1">
            <a:avLst/>
          </a:prstGeom>
          <a:noFill/>
          <a:ln cap="flat" cmpd="sng" w="19050">
            <a:solidFill>
              <a:schemeClr val="accent5"/>
            </a:solidFill>
            <a:prstDash val="solid"/>
            <a:miter lim="800000"/>
            <a:headEnd len="sm" w="sm"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5"/>
          <p:cNvSpPr txBox="1"/>
          <p:nvPr>
            <p:ph type="title"/>
          </p:nvPr>
        </p:nvSpPr>
        <p:spPr>
          <a:xfrm>
            <a:off x="942493" y="100544"/>
            <a:ext cx="10515600"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עם ההורים והאחים, באירוע משפחתי</a:t>
            </a:r>
            <a:endParaRPr>
              <a:solidFill>
                <a:srgbClr val="002060"/>
              </a:solidFill>
              <a:latin typeface="David"/>
              <a:ea typeface="David"/>
              <a:cs typeface="David"/>
              <a:sym typeface="David"/>
            </a:endParaRPr>
          </a:p>
        </p:txBody>
      </p:sp>
      <p:pic>
        <p:nvPicPr>
          <p:cNvPr descr="שלום קרלוס בן טולילה" id="261" name="Google Shape;261;p25"/>
          <p:cNvPicPr preferRelativeResize="0"/>
          <p:nvPr>
            <p:ph idx="1" type="body"/>
          </p:nvPr>
        </p:nvPicPr>
        <p:blipFill rotWithShape="1">
          <a:blip r:embed="rId3">
            <a:alphaModFix/>
          </a:blip>
          <a:srcRect b="0" l="0" r="0" t="0"/>
          <a:stretch/>
        </p:blipFill>
        <p:spPr>
          <a:xfrm>
            <a:off x="47144" y="1790063"/>
            <a:ext cx="4236591" cy="3957693"/>
          </a:xfrm>
          <a:prstGeom prst="rect">
            <a:avLst/>
          </a:prstGeom>
          <a:noFill/>
          <a:ln>
            <a:noFill/>
          </a:ln>
        </p:spPr>
      </p:pic>
      <p:cxnSp>
        <p:nvCxnSpPr>
          <p:cNvPr id="262" name="Google Shape;262;p25"/>
          <p:cNvCxnSpPr/>
          <p:nvPr/>
        </p:nvCxnSpPr>
        <p:spPr>
          <a:xfrm flipH="1">
            <a:off x="3193366" y="2070538"/>
            <a:ext cx="1452207" cy="1854348"/>
          </a:xfrm>
          <a:prstGeom prst="straightConnector1">
            <a:avLst/>
          </a:prstGeom>
          <a:noFill/>
          <a:ln cap="flat" cmpd="sng" w="19050">
            <a:solidFill>
              <a:schemeClr val="accent5"/>
            </a:solidFill>
            <a:prstDash val="solid"/>
            <a:miter lim="800000"/>
            <a:headEnd len="sm" w="sm" type="none"/>
            <a:tailEnd len="med" w="med" type="triangle"/>
          </a:ln>
        </p:spPr>
      </p:cxnSp>
      <p:pic>
        <p:nvPicPr>
          <p:cNvPr descr="שלום קרלוס בן טולילה" id="263" name="Google Shape;263;p25"/>
          <p:cNvPicPr preferRelativeResize="0"/>
          <p:nvPr/>
        </p:nvPicPr>
        <p:blipFill rotWithShape="1">
          <a:blip r:embed="rId4">
            <a:alphaModFix/>
          </a:blip>
          <a:srcRect b="0" l="0" r="0" t="0"/>
          <a:stretch/>
        </p:blipFill>
        <p:spPr>
          <a:xfrm>
            <a:off x="4339752" y="3381879"/>
            <a:ext cx="3721083" cy="3476121"/>
          </a:xfrm>
          <a:prstGeom prst="rect">
            <a:avLst/>
          </a:prstGeom>
          <a:noFill/>
          <a:ln>
            <a:noFill/>
          </a:ln>
        </p:spPr>
      </p:pic>
      <p:pic>
        <p:nvPicPr>
          <p:cNvPr descr="שלום קרלוס בן טולילה" id="264" name="Google Shape;264;p25"/>
          <p:cNvPicPr preferRelativeResize="0"/>
          <p:nvPr/>
        </p:nvPicPr>
        <p:blipFill rotWithShape="1">
          <a:blip r:embed="rId5">
            <a:alphaModFix/>
          </a:blip>
          <a:srcRect b="0" l="0" r="0" t="0"/>
          <a:stretch/>
        </p:blipFill>
        <p:spPr>
          <a:xfrm>
            <a:off x="8104119" y="1422502"/>
            <a:ext cx="3940562" cy="3681152"/>
          </a:xfrm>
          <a:prstGeom prst="rect">
            <a:avLst/>
          </a:prstGeom>
          <a:noFill/>
          <a:ln>
            <a:noFill/>
          </a:ln>
        </p:spPr>
      </p:pic>
      <p:cxnSp>
        <p:nvCxnSpPr>
          <p:cNvPr id="265" name="Google Shape;265;p25"/>
          <p:cNvCxnSpPr/>
          <p:nvPr/>
        </p:nvCxnSpPr>
        <p:spPr>
          <a:xfrm rot="10800000">
            <a:off x="7849772" y="4459458"/>
            <a:ext cx="1448973" cy="1519311"/>
          </a:xfrm>
          <a:prstGeom prst="straightConnector1">
            <a:avLst/>
          </a:prstGeom>
          <a:noFill/>
          <a:ln cap="flat" cmpd="sng" w="19050">
            <a:solidFill>
              <a:schemeClr val="accent5"/>
            </a:solidFill>
            <a:prstDash val="solid"/>
            <a:miter lim="800000"/>
            <a:headEnd len="sm" w="sm" type="none"/>
            <a:tailEnd len="med" w="med" type="triangle"/>
          </a:ln>
        </p:spPr>
      </p:cxnSp>
      <p:cxnSp>
        <p:nvCxnSpPr>
          <p:cNvPr id="266" name="Google Shape;266;p25"/>
          <p:cNvCxnSpPr/>
          <p:nvPr/>
        </p:nvCxnSpPr>
        <p:spPr>
          <a:xfrm rot="10800000">
            <a:off x="9833317" y="3502855"/>
            <a:ext cx="350212" cy="2147175"/>
          </a:xfrm>
          <a:prstGeom prst="straightConnector1">
            <a:avLst/>
          </a:prstGeom>
          <a:noFill/>
          <a:ln cap="flat" cmpd="sng" w="19050">
            <a:solidFill>
              <a:schemeClr val="accent5"/>
            </a:solidFill>
            <a:prstDash val="solid"/>
            <a:miter lim="800000"/>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6"/>
          <p:cNvSpPr txBox="1"/>
          <p:nvPr>
            <p:ph type="title"/>
          </p:nvPr>
        </p:nvSpPr>
        <p:spPr>
          <a:xfrm>
            <a:off x="3892905" y="163141"/>
            <a:ext cx="7503695"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תקופה יפה בביה"ס התיכון</a:t>
            </a:r>
            <a:endParaRPr>
              <a:solidFill>
                <a:srgbClr val="002060"/>
              </a:solidFill>
              <a:latin typeface="David"/>
              <a:ea typeface="David"/>
              <a:cs typeface="David"/>
              <a:sym typeface="David"/>
            </a:endParaRPr>
          </a:p>
        </p:txBody>
      </p:sp>
      <p:pic>
        <p:nvPicPr>
          <p:cNvPr descr="שלום קרלוס בן טולילה" id="272" name="Google Shape;272;p26"/>
          <p:cNvPicPr preferRelativeResize="0"/>
          <p:nvPr>
            <p:ph idx="1" type="body"/>
          </p:nvPr>
        </p:nvPicPr>
        <p:blipFill rotWithShape="1">
          <a:blip r:embed="rId3">
            <a:alphaModFix/>
          </a:blip>
          <a:srcRect b="0" l="0" r="0" t="0"/>
          <a:stretch/>
        </p:blipFill>
        <p:spPr>
          <a:xfrm>
            <a:off x="371868" y="3318874"/>
            <a:ext cx="3574560" cy="3339244"/>
          </a:xfrm>
          <a:prstGeom prst="rect">
            <a:avLst/>
          </a:prstGeom>
          <a:noFill/>
          <a:ln>
            <a:noFill/>
          </a:ln>
        </p:spPr>
      </p:pic>
      <p:pic>
        <p:nvPicPr>
          <p:cNvPr descr="שלום קרלוס בן טולילה" id="273" name="Google Shape;273;p26"/>
          <p:cNvPicPr preferRelativeResize="0"/>
          <p:nvPr/>
        </p:nvPicPr>
        <p:blipFill rotWithShape="1">
          <a:blip r:embed="rId4">
            <a:alphaModFix/>
          </a:blip>
          <a:srcRect b="0" l="0" r="0" t="0"/>
          <a:stretch/>
        </p:blipFill>
        <p:spPr>
          <a:xfrm>
            <a:off x="4439992" y="1373088"/>
            <a:ext cx="3668106" cy="5484912"/>
          </a:xfrm>
          <a:prstGeom prst="rect">
            <a:avLst/>
          </a:prstGeom>
          <a:noFill/>
          <a:ln>
            <a:noFill/>
          </a:ln>
        </p:spPr>
      </p:pic>
      <p:pic>
        <p:nvPicPr>
          <p:cNvPr descr="שלום קרלוס בן טולילה" id="274" name="Google Shape;274;p26"/>
          <p:cNvPicPr preferRelativeResize="0"/>
          <p:nvPr/>
        </p:nvPicPr>
        <p:blipFill rotWithShape="1">
          <a:blip r:embed="rId5">
            <a:alphaModFix/>
          </a:blip>
          <a:srcRect b="0" l="0" r="0" t="0"/>
          <a:stretch/>
        </p:blipFill>
        <p:spPr>
          <a:xfrm>
            <a:off x="8444183" y="2235561"/>
            <a:ext cx="3747817" cy="3501096"/>
          </a:xfrm>
          <a:prstGeom prst="rect">
            <a:avLst/>
          </a:prstGeom>
          <a:noFill/>
          <a:ln>
            <a:noFill/>
          </a:ln>
        </p:spPr>
      </p:pic>
      <p:cxnSp>
        <p:nvCxnSpPr>
          <p:cNvPr id="275" name="Google Shape;275;p26"/>
          <p:cNvCxnSpPr/>
          <p:nvPr/>
        </p:nvCxnSpPr>
        <p:spPr>
          <a:xfrm rot="10800000">
            <a:off x="2954956" y="5900286"/>
            <a:ext cx="1450430" cy="105878"/>
          </a:xfrm>
          <a:prstGeom prst="straightConnector1">
            <a:avLst/>
          </a:prstGeom>
          <a:noFill/>
          <a:ln cap="flat" cmpd="sng" w="19050">
            <a:solidFill>
              <a:schemeClr val="accent5"/>
            </a:solidFill>
            <a:prstDash val="solid"/>
            <a:miter lim="800000"/>
            <a:headEnd len="sm" w="sm" type="none"/>
            <a:tailEnd len="med" w="med" type="triangle"/>
          </a:ln>
        </p:spPr>
      </p:cxnSp>
      <p:pic>
        <p:nvPicPr>
          <p:cNvPr descr="שלום קרלוס בן טולילה" id="276" name="Google Shape;276;p26"/>
          <p:cNvPicPr preferRelativeResize="0"/>
          <p:nvPr/>
        </p:nvPicPr>
        <p:blipFill rotWithShape="1">
          <a:blip r:embed="rId6">
            <a:alphaModFix/>
          </a:blip>
          <a:srcRect b="0" l="0" r="0" t="0"/>
          <a:stretch/>
        </p:blipFill>
        <p:spPr>
          <a:xfrm>
            <a:off x="502797" y="163141"/>
            <a:ext cx="3312701" cy="3094623"/>
          </a:xfrm>
          <a:prstGeom prst="rect">
            <a:avLst/>
          </a:prstGeom>
          <a:noFill/>
          <a:ln>
            <a:noFill/>
          </a:ln>
        </p:spPr>
      </p:pic>
      <p:cxnSp>
        <p:nvCxnSpPr>
          <p:cNvPr id="277" name="Google Shape;277;p26"/>
          <p:cNvCxnSpPr/>
          <p:nvPr/>
        </p:nvCxnSpPr>
        <p:spPr>
          <a:xfrm>
            <a:off x="25359" y="190448"/>
            <a:ext cx="400031" cy="349354"/>
          </a:xfrm>
          <a:prstGeom prst="straightConnector1">
            <a:avLst/>
          </a:prstGeom>
          <a:noFill/>
          <a:ln cap="flat" cmpd="sng" w="19050">
            <a:solidFill>
              <a:schemeClr val="accent5"/>
            </a:solidFill>
            <a:prstDash val="solid"/>
            <a:miter lim="800000"/>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7"/>
          <p:cNvSpPr txBox="1"/>
          <p:nvPr>
            <p:ph type="title"/>
          </p:nvPr>
        </p:nvSpPr>
        <p:spPr>
          <a:xfrm>
            <a:off x="228600" y="263525"/>
            <a:ext cx="1128268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אהב מאוד פיזיקה, במעבדה עם המורה הנערץ "שתיל"</a:t>
            </a:r>
            <a:endParaRPr>
              <a:solidFill>
                <a:srgbClr val="002060"/>
              </a:solidFill>
              <a:latin typeface="David"/>
              <a:ea typeface="David"/>
              <a:cs typeface="David"/>
              <a:sym typeface="David"/>
            </a:endParaRPr>
          </a:p>
        </p:txBody>
      </p:sp>
      <p:pic>
        <p:nvPicPr>
          <p:cNvPr id="283" name="Google Shape;283;p27"/>
          <p:cNvPicPr preferRelativeResize="0"/>
          <p:nvPr>
            <p:ph idx="1" type="body"/>
          </p:nvPr>
        </p:nvPicPr>
        <p:blipFill rotWithShape="1">
          <a:blip r:embed="rId3">
            <a:alphaModFix/>
          </a:blip>
          <a:srcRect b="0" l="0" r="0" t="0"/>
          <a:stretch/>
        </p:blipFill>
        <p:spPr>
          <a:xfrm>
            <a:off x="5869940" y="2071866"/>
            <a:ext cx="5585388" cy="4254785"/>
          </a:xfrm>
          <a:prstGeom prst="rect">
            <a:avLst/>
          </a:prstGeom>
          <a:noFill/>
          <a:ln>
            <a:noFill/>
          </a:ln>
        </p:spPr>
      </p:pic>
      <p:pic>
        <p:nvPicPr>
          <p:cNvPr descr="שלום קרלוס בן טולילה" id="284" name="Google Shape;284;p27"/>
          <p:cNvPicPr preferRelativeResize="0"/>
          <p:nvPr/>
        </p:nvPicPr>
        <p:blipFill rotWithShape="1">
          <a:blip r:embed="rId4">
            <a:alphaModFix/>
          </a:blip>
          <a:srcRect b="0" l="0" r="0" t="0"/>
          <a:stretch/>
        </p:blipFill>
        <p:spPr>
          <a:xfrm>
            <a:off x="417393" y="1727201"/>
            <a:ext cx="5292527" cy="494411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8"/>
          <p:cNvSpPr txBox="1"/>
          <p:nvPr>
            <p:ph type="title"/>
          </p:nvPr>
        </p:nvSpPr>
        <p:spPr>
          <a:xfrm>
            <a:off x="612598" y="221826"/>
            <a:ext cx="1144524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עם טובה, אהבתו הגדולה מביה"ס התיכון</a:t>
            </a:r>
            <a:endParaRPr>
              <a:solidFill>
                <a:srgbClr val="002060"/>
              </a:solidFill>
              <a:latin typeface="David"/>
              <a:ea typeface="David"/>
              <a:cs typeface="David"/>
              <a:sym typeface="David"/>
            </a:endParaRPr>
          </a:p>
        </p:txBody>
      </p:sp>
      <p:pic>
        <p:nvPicPr>
          <p:cNvPr descr="שלום קרלוס בן טולילה" id="291" name="Google Shape;291;p28"/>
          <p:cNvPicPr preferRelativeResize="0"/>
          <p:nvPr>
            <p:ph idx="1" type="body"/>
          </p:nvPr>
        </p:nvPicPr>
        <p:blipFill rotWithShape="1">
          <a:blip r:embed="rId3">
            <a:alphaModFix/>
          </a:blip>
          <a:srcRect b="0" l="0" r="0" t="0"/>
          <a:stretch/>
        </p:blipFill>
        <p:spPr>
          <a:xfrm>
            <a:off x="4501575" y="1547389"/>
            <a:ext cx="3275638" cy="5062351"/>
          </a:xfrm>
          <a:prstGeom prst="rect">
            <a:avLst/>
          </a:prstGeom>
          <a:noFill/>
          <a:ln>
            <a:noFill/>
          </a:ln>
        </p:spPr>
      </p:pic>
      <p:pic>
        <p:nvPicPr>
          <p:cNvPr descr="שלום קרלוס בן טולילה" id="292" name="Google Shape;292;p28"/>
          <p:cNvPicPr preferRelativeResize="0"/>
          <p:nvPr/>
        </p:nvPicPr>
        <p:blipFill rotWithShape="1">
          <a:blip r:embed="rId4">
            <a:alphaModFix/>
          </a:blip>
          <a:srcRect b="0" l="0" r="0" t="0"/>
          <a:stretch/>
        </p:blipFill>
        <p:spPr>
          <a:xfrm>
            <a:off x="53624" y="455490"/>
            <a:ext cx="3133643" cy="2927353"/>
          </a:xfrm>
          <a:prstGeom prst="rect">
            <a:avLst/>
          </a:prstGeom>
          <a:noFill/>
          <a:ln>
            <a:noFill/>
          </a:ln>
        </p:spPr>
      </p:pic>
      <p:pic>
        <p:nvPicPr>
          <p:cNvPr descr="שלום קרלוס בן טולילה" id="293" name="Google Shape;293;p28"/>
          <p:cNvPicPr preferRelativeResize="0"/>
          <p:nvPr/>
        </p:nvPicPr>
        <p:blipFill rotWithShape="1">
          <a:blip r:embed="rId5">
            <a:alphaModFix/>
          </a:blip>
          <a:srcRect b="0" l="0" r="0" t="0"/>
          <a:stretch/>
        </p:blipFill>
        <p:spPr>
          <a:xfrm>
            <a:off x="9009246" y="2010454"/>
            <a:ext cx="3182754" cy="4639438"/>
          </a:xfrm>
          <a:prstGeom prst="rect">
            <a:avLst/>
          </a:prstGeom>
          <a:noFill/>
          <a:ln>
            <a:noFill/>
          </a:ln>
        </p:spPr>
      </p:pic>
      <p:pic>
        <p:nvPicPr>
          <p:cNvPr descr="שלום קרלוס בן טולילה" id="294" name="Google Shape;294;p28"/>
          <p:cNvPicPr preferRelativeResize="0"/>
          <p:nvPr/>
        </p:nvPicPr>
        <p:blipFill rotWithShape="1">
          <a:blip r:embed="rId6">
            <a:alphaModFix/>
          </a:blip>
          <a:srcRect b="11531" l="0" r="0" t="20014"/>
          <a:stretch/>
        </p:blipFill>
        <p:spPr>
          <a:xfrm>
            <a:off x="904373" y="3591732"/>
            <a:ext cx="3149167" cy="30581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9"/>
          <p:cNvSpPr txBox="1"/>
          <p:nvPr>
            <p:ph type="title"/>
          </p:nvPr>
        </p:nvSpPr>
        <p:spPr>
          <a:xfrm>
            <a:off x="770823" y="0"/>
            <a:ext cx="10515600"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כמה שאהב לבלות עם טובה!</a:t>
            </a:r>
            <a:endParaRPr>
              <a:solidFill>
                <a:srgbClr val="002060"/>
              </a:solidFill>
              <a:latin typeface="David"/>
              <a:ea typeface="David"/>
              <a:cs typeface="David"/>
              <a:sym typeface="David"/>
            </a:endParaRPr>
          </a:p>
        </p:txBody>
      </p:sp>
      <p:pic>
        <p:nvPicPr>
          <p:cNvPr descr="שלום קרלוס בן טולילה" id="300" name="Google Shape;300;p29"/>
          <p:cNvPicPr preferRelativeResize="0"/>
          <p:nvPr>
            <p:ph idx="1" type="body"/>
          </p:nvPr>
        </p:nvPicPr>
        <p:blipFill rotWithShape="1">
          <a:blip r:embed="rId3">
            <a:alphaModFix/>
          </a:blip>
          <a:srcRect b="12327" l="12817" r="23093" t="20857"/>
          <a:stretch/>
        </p:blipFill>
        <p:spPr>
          <a:xfrm>
            <a:off x="193930" y="2107631"/>
            <a:ext cx="3482920" cy="3392062"/>
          </a:xfrm>
          <a:prstGeom prst="rect">
            <a:avLst/>
          </a:prstGeom>
          <a:noFill/>
          <a:ln>
            <a:noFill/>
          </a:ln>
        </p:spPr>
      </p:pic>
      <p:pic>
        <p:nvPicPr>
          <p:cNvPr descr="שלום קרלוס בן טולילה" id="301" name="Google Shape;301;p29"/>
          <p:cNvPicPr preferRelativeResize="0"/>
          <p:nvPr/>
        </p:nvPicPr>
        <p:blipFill rotWithShape="1">
          <a:blip r:embed="rId4">
            <a:alphaModFix/>
          </a:blip>
          <a:srcRect b="9551" l="0" r="0" t="0"/>
          <a:stretch/>
        </p:blipFill>
        <p:spPr>
          <a:xfrm>
            <a:off x="3789363" y="1300934"/>
            <a:ext cx="3708718" cy="5005457"/>
          </a:xfrm>
          <a:prstGeom prst="rect">
            <a:avLst/>
          </a:prstGeom>
          <a:noFill/>
          <a:ln>
            <a:noFill/>
          </a:ln>
        </p:spPr>
      </p:pic>
      <p:pic>
        <p:nvPicPr>
          <p:cNvPr descr="שלום קרלוס בן טולילה" id="302" name="Google Shape;302;p29"/>
          <p:cNvPicPr preferRelativeResize="0"/>
          <p:nvPr/>
        </p:nvPicPr>
        <p:blipFill rotWithShape="1">
          <a:blip r:embed="rId5">
            <a:alphaModFix/>
          </a:blip>
          <a:srcRect b="10972" l="13355" r="15331" t="12972"/>
          <a:stretch/>
        </p:blipFill>
        <p:spPr>
          <a:xfrm>
            <a:off x="8246533" y="1690688"/>
            <a:ext cx="3124748" cy="48055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idx="1" type="body"/>
          </p:nvPr>
        </p:nvSpPr>
        <p:spPr>
          <a:xfrm>
            <a:off x="588474" y="1905755"/>
            <a:ext cx="7814225" cy="4952245"/>
          </a:xfrm>
          <a:prstGeom prst="rect">
            <a:avLst/>
          </a:prstGeom>
          <a:noFill/>
          <a:ln>
            <a:noFill/>
          </a:ln>
        </p:spPr>
        <p:txBody>
          <a:bodyPr anchorCtr="0" anchor="t" bIns="45700" lIns="91425" spcFirstLastPara="1" rIns="91425" wrap="square" tIns="45700">
            <a:normAutofit/>
          </a:bodyPr>
          <a:lstStyle/>
          <a:p>
            <a:pPr indent="0" lvl="0" marL="0" rtl="1" algn="ctr">
              <a:lnSpc>
                <a:spcPct val="90000"/>
              </a:lnSpc>
              <a:spcBef>
                <a:spcPts val="0"/>
              </a:spcBef>
              <a:spcAft>
                <a:spcPts val="0"/>
              </a:spcAft>
              <a:buClr>
                <a:srgbClr val="002060"/>
              </a:buClr>
              <a:buSzPts val="2800"/>
              <a:buNone/>
            </a:pPr>
            <a:r>
              <a:rPr lang="iw-IL">
                <a:solidFill>
                  <a:srgbClr val="002060"/>
                </a:solidFill>
                <a:latin typeface="David"/>
                <a:ea typeface="David"/>
                <a:cs typeface="David"/>
                <a:sym typeface="David"/>
              </a:rPr>
              <a:t>חטיבת המילואים הצעירה נלחמת בגזרה המרכזית של סיני,</a:t>
            </a:r>
            <a:endParaRPr/>
          </a:p>
          <a:p>
            <a:pPr indent="0" lvl="0" marL="0" rtl="1" algn="ctr">
              <a:lnSpc>
                <a:spcPct val="90000"/>
              </a:lnSpc>
              <a:spcBef>
                <a:spcPts val="1000"/>
              </a:spcBef>
              <a:spcAft>
                <a:spcPts val="0"/>
              </a:spcAft>
              <a:buClr>
                <a:srgbClr val="002060"/>
              </a:buClr>
              <a:buSzPts val="2800"/>
              <a:buNone/>
            </a:pPr>
            <a:r>
              <a:rPr lang="iw-IL">
                <a:solidFill>
                  <a:srgbClr val="002060"/>
                </a:solidFill>
                <a:latin typeface="David"/>
                <a:ea typeface="David"/>
                <a:cs typeface="David"/>
                <a:sym typeface="David"/>
              </a:rPr>
              <a:t> </a:t>
            </a: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היא הופכת לכוח השריון הראשון שחצה את תעלת סואץ, </a:t>
            </a:r>
            <a:endParaRPr>
              <a:solidFill>
                <a:srgbClr val="002060"/>
              </a:solidFill>
              <a:latin typeface="David"/>
              <a:ea typeface="David"/>
              <a:cs typeface="David"/>
              <a:sym typeface="David"/>
            </a:endParaRPr>
          </a:p>
          <a:p>
            <a:pPr indent="0" lvl="0" marL="0" rtl="1" algn="ctr">
              <a:lnSpc>
                <a:spcPct val="90000"/>
              </a:lnSpc>
              <a:spcBef>
                <a:spcPts val="1000"/>
              </a:spcBef>
              <a:spcAft>
                <a:spcPts val="0"/>
              </a:spcAft>
              <a:buClr>
                <a:srgbClr val="002060"/>
              </a:buClr>
              <a:buSzPts val="2800"/>
              <a:buNone/>
            </a:pP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מהלך שהוביל למפנה דרמטי בלחימה בחזית המצרית.</a:t>
            </a:r>
            <a:endParaRPr/>
          </a:p>
          <a:p>
            <a:pPr indent="0" lvl="0" marL="0" rtl="1" algn="ctr">
              <a:lnSpc>
                <a:spcPct val="90000"/>
              </a:lnSpc>
              <a:spcBef>
                <a:spcPts val="1000"/>
              </a:spcBef>
              <a:spcAft>
                <a:spcPts val="0"/>
              </a:spcAft>
              <a:buClr>
                <a:schemeClr val="dk1"/>
              </a:buClr>
              <a:buSzPts val="2800"/>
              <a:buNone/>
            </a:pPr>
            <a:r>
              <a:t/>
            </a:r>
            <a:endParaRPr>
              <a:solidFill>
                <a:srgbClr val="002060"/>
              </a:solidFill>
              <a:latin typeface="David"/>
              <a:ea typeface="David"/>
              <a:cs typeface="David"/>
              <a:sym typeface="David"/>
            </a:endParaRPr>
          </a:p>
          <a:p>
            <a:pPr indent="0" lvl="0" marL="0" rtl="1" algn="ctr">
              <a:lnSpc>
                <a:spcPct val="90000"/>
              </a:lnSpc>
              <a:spcBef>
                <a:spcPts val="1000"/>
              </a:spcBef>
              <a:spcAft>
                <a:spcPts val="0"/>
              </a:spcAft>
              <a:buClr>
                <a:srgbClr val="002060"/>
              </a:buClr>
              <a:buSzPts val="2800"/>
              <a:buNone/>
            </a:pPr>
            <a:r>
              <a:rPr lang="iw-IL">
                <a:solidFill>
                  <a:srgbClr val="002060"/>
                </a:solidFill>
                <a:latin typeface="David"/>
                <a:ea typeface="David"/>
                <a:cs typeface="David"/>
                <a:sym typeface="David"/>
              </a:rPr>
              <a:t>48 מלוחמי החטיבה נפלו במלחמת יום הכיפורים. </a:t>
            </a:r>
            <a:endParaRPr>
              <a:solidFill>
                <a:srgbClr val="002060"/>
              </a:solidFill>
              <a:latin typeface="David"/>
              <a:ea typeface="David"/>
              <a:cs typeface="David"/>
              <a:sym typeface="David"/>
            </a:endParaRPr>
          </a:p>
          <a:p>
            <a:pPr indent="0" lvl="0" marL="0" rtl="1" algn="ctr">
              <a:lnSpc>
                <a:spcPct val="90000"/>
              </a:lnSpc>
              <a:spcBef>
                <a:spcPts val="1000"/>
              </a:spcBef>
              <a:spcAft>
                <a:spcPts val="0"/>
              </a:spcAft>
              <a:buClr>
                <a:srgbClr val="002060"/>
              </a:buClr>
              <a:buSzPts val="2800"/>
              <a:buNone/>
            </a:pP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נביא מעט מסיפור המלחמה שטילטלה את מדינת ישראל.  </a:t>
            </a:r>
            <a:endParaRPr/>
          </a:p>
          <a:p>
            <a:pPr indent="-50800" lvl="0" marL="228600" rtl="1" algn="ctr">
              <a:lnSpc>
                <a:spcPct val="90000"/>
              </a:lnSpc>
              <a:spcBef>
                <a:spcPts val="1000"/>
              </a:spcBef>
              <a:spcAft>
                <a:spcPts val="0"/>
              </a:spcAft>
              <a:buClr>
                <a:schemeClr val="dk1"/>
              </a:buClr>
              <a:buSzPts val="2800"/>
              <a:buNone/>
            </a:pPr>
            <a:r>
              <a:t/>
            </a:r>
            <a:endParaRPr>
              <a:solidFill>
                <a:srgbClr val="002060"/>
              </a:solidFill>
              <a:latin typeface="David"/>
              <a:ea typeface="David"/>
              <a:cs typeface="David"/>
              <a:sym typeface="David"/>
            </a:endParaRPr>
          </a:p>
        </p:txBody>
      </p:sp>
      <p:sp>
        <p:nvSpPr>
          <p:cNvPr id="109" name="Google Shape;109;p3"/>
          <p:cNvSpPr txBox="1"/>
          <p:nvPr>
            <p:ph type="title"/>
          </p:nvPr>
        </p:nvSpPr>
        <p:spPr>
          <a:xfrm>
            <a:off x="1000188" y="691051"/>
            <a:ext cx="10515600" cy="594542"/>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002D86"/>
              </a:buClr>
              <a:buSzPts val="4800"/>
              <a:buFont typeface="David"/>
              <a:buNone/>
            </a:pPr>
            <a:r>
              <a:rPr lang="iw-IL" sz="4800">
                <a:solidFill>
                  <a:srgbClr val="002D86"/>
                </a:solidFill>
                <a:latin typeface="David"/>
                <a:ea typeface="David"/>
                <a:cs typeface="David"/>
                <a:sym typeface="David"/>
              </a:rPr>
              <a:t>חטיבה 421- חטיבת הצליחה</a:t>
            </a:r>
            <a:br>
              <a:rPr lang="iw-IL" sz="4800">
                <a:solidFill>
                  <a:srgbClr val="002D86"/>
                </a:solidFill>
                <a:latin typeface="David"/>
                <a:ea typeface="David"/>
                <a:cs typeface="David"/>
                <a:sym typeface="David"/>
              </a:rPr>
            </a:br>
            <a:r>
              <a:rPr lang="iw-IL" sz="4800">
                <a:solidFill>
                  <a:srgbClr val="002D86"/>
                </a:solidFill>
                <a:latin typeface="David"/>
                <a:ea typeface="David"/>
                <a:cs typeface="David"/>
                <a:sym typeface="David"/>
              </a:rPr>
              <a:t>החטיבה של שלום קרלוס</a:t>
            </a:r>
            <a:endParaRPr sz="4800">
              <a:solidFill>
                <a:srgbClr val="002D86"/>
              </a:solidFill>
              <a:latin typeface="David"/>
              <a:ea typeface="David"/>
              <a:cs typeface="David"/>
              <a:sym typeface="David"/>
            </a:endParaRPr>
          </a:p>
        </p:txBody>
      </p:sp>
      <p:pic>
        <p:nvPicPr>
          <p:cNvPr descr="מפת א&quot;י כולל חצי האי סיני, 1:750000" id="110" name="Google Shape;110;p3"/>
          <p:cNvPicPr preferRelativeResize="0"/>
          <p:nvPr/>
        </p:nvPicPr>
        <p:blipFill rotWithShape="1">
          <a:blip r:embed="rId3">
            <a:alphaModFix/>
          </a:blip>
          <a:srcRect b="0" l="0" r="0" t="0"/>
          <a:stretch/>
        </p:blipFill>
        <p:spPr>
          <a:xfrm>
            <a:off x="8646059" y="1571184"/>
            <a:ext cx="3415388" cy="51230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שלום החתיך....</a:t>
            </a:r>
            <a:endParaRPr>
              <a:solidFill>
                <a:srgbClr val="002060"/>
              </a:solidFill>
              <a:latin typeface="David"/>
              <a:ea typeface="David"/>
              <a:cs typeface="David"/>
              <a:sym typeface="David"/>
            </a:endParaRPr>
          </a:p>
        </p:txBody>
      </p:sp>
      <p:pic>
        <p:nvPicPr>
          <p:cNvPr descr="שלום קרלוס בן טולילה" id="308" name="Google Shape;308;p30"/>
          <p:cNvPicPr preferRelativeResize="0"/>
          <p:nvPr>
            <p:ph idx="1" type="body"/>
          </p:nvPr>
        </p:nvPicPr>
        <p:blipFill rotWithShape="1">
          <a:blip r:embed="rId3">
            <a:alphaModFix/>
          </a:blip>
          <a:srcRect b="0" l="0" r="0" t="0"/>
          <a:stretch/>
        </p:blipFill>
        <p:spPr>
          <a:xfrm>
            <a:off x="34654" y="1878112"/>
            <a:ext cx="3120119" cy="4645945"/>
          </a:xfrm>
          <a:prstGeom prst="rect">
            <a:avLst/>
          </a:prstGeom>
          <a:noFill/>
          <a:ln>
            <a:noFill/>
          </a:ln>
        </p:spPr>
      </p:pic>
      <p:pic>
        <p:nvPicPr>
          <p:cNvPr descr="שלום קרלוס בן טולילה" id="309" name="Google Shape;309;p30"/>
          <p:cNvPicPr preferRelativeResize="0"/>
          <p:nvPr/>
        </p:nvPicPr>
        <p:blipFill rotWithShape="1">
          <a:blip r:embed="rId4">
            <a:alphaModFix/>
          </a:blip>
          <a:srcRect b="0" l="0" r="0" t="0"/>
          <a:stretch/>
        </p:blipFill>
        <p:spPr>
          <a:xfrm>
            <a:off x="7117107" y="1790121"/>
            <a:ext cx="4980192" cy="4652343"/>
          </a:xfrm>
          <a:prstGeom prst="rect">
            <a:avLst/>
          </a:prstGeom>
          <a:noFill/>
          <a:ln>
            <a:noFill/>
          </a:ln>
        </p:spPr>
      </p:pic>
      <p:pic>
        <p:nvPicPr>
          <p:cNvPr descr="שלום קרלוס בן טולילה" id="310" name="Google Shape;310;p30"/>
          <p:cNvPicPr preferRelativeResize="0"/>
          <p:nvPr/>
        </p:nvPicPr>
        <p:blipFill rotWithShape="1">
          <a:blip r:embed="rId5">
            <a:alphaModFix/>
          </a:blip>
          <a:srcRect b="0" l="0" r="0" t="0"/>
          <a:stretch/>
        </p:blipFill>
        <p:spPr>
          <a:xfrm>
            <a:off x="3308328" y="2598924"/>
            <a:ext cx="3698864" cy="34553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1"/>
          <p:cNvSpPr txBox="1"/>
          <p:nvPr>
            <p:ph type="title"/>
          </p:nvPr>
        </p:nvSpPr>
        <p:spPr>
          <a:xfrm>
            <a:off x="5544151" y="235752"/>
            <a:ext cx="5344427"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עם המשפחה האוהבת</a:t>
            </a:r>
            <a:endParaRPr>
              <a:solidFill>
                <a:srgbClr val="002060"/>
              </a:solidFill>
              <a:latin typeface="David"/>
              <a:ea typeface="David"/>
              <a:cs typeface="David"/>
              <a:sym typeface="David"/>
            </a:endParaRPr>
          </a:p>
        </p:txBody>
      </p:sp>
      <p:pic>
        <p:nvPicPr>
          <p:cNvPr descr="שלום קרלוס בן טולילה" id="316" name="Google Shape;316;p31"/>
          <p:cNvPicPr preferRelativeResize="0"/>
          <p:nvPr/>
        </p:nvPicPr>
        <p:blipFill rotWithShape="1">
          <a:blip r:embed="rId3">
            <a:alphaModFix/>
          </a:blip>
          <a:srcRect b="0" l="0" r="0" t="0"/>
          <a:stretch/>
        </p:blipFill>
        <p:spPr>
          <a:xfrm>
            <a:off x="4245307" y="1544678"/>
            <a:ext cx="3863554" cy="3609214"/>
          </a:xfrm>
          <a:prstGeom prst="rect">
            <a:avLst/>
          </a:prstGeom>
          <a:noFill/>
          <a:ln>
            <a:noFill/>
          </a:ln>
        </p:spPr>
      </p:pic>
      <p:pic>
        <p:nvPicPr>
          <p:cNvPr descr="שלום קרלוס בן טולילה" id="317" name="Google Shape;317;p31"/>
          <p:cNvPicPr preferRelativeResize="0"/>
          <p:nvPr/>
        </p:nvPicPr>
        <p:blipFill rotWithShape="1">
          <a:blip r:embed="rId4">
            <a:alphaModFix/>
          </a:blip>
          <a:srcRect b="0" l="0" r="0" t="0"/>
          <a:stretch/>
        </p:blipFill>
        <p:spPr>
          <a:xfrm>
            <a:off x="71969" y="235752"/>
            <a:ext cx="3989892" cy="3727235"/>
          </a:xfrm>
          <a:prstGeom prst="rect">
            <a:avLst/>
          </a:prstGeom>
          <a:noFill/>
          <a:ln>
            <a:noFill/>
          </a:ln>
        </p:spPr>
      </p:pic>
      <p:pic>
        <p:nvPicPr>
          <p:cNvPr descr="שלום קרלוס בן טולילה" id="318" name="Google Shape;318;p31"/>
          <p:cNvPicPr preferRelativeResize="0"/>
          <p:nvPr/>
        </p:nvPicPr>
        <p:blipFill rotWithShape="1">
          <a:blip r:embed="rId5">
            <a:alphaModFix/>
          </a:blip>
          <a:srcRect b="0" l="0" r="0" t="0"/>
          <a:stretch/>
        </p:blipFill>
        <p:spPr>
          <a:xfrm>
            <a:off x="303878" y="4001294"/>
            <a:ext cx="3701796" cy="2645799"/>
          </a:xfrm>
          <a:prstGeom prst="rect">
            <a:avLst/>
          </a:prstGeom>
          <a:noFill/>
          <a:ln>
            <a:noFill/>
          </a:ln>
        </p:spPr>
      </p:pic>
      <p:pic>
        <p:nvPicPr>
          <p:cNvPr descr="שלום קרלוס בן טולילה" id="319" name="Google Shape;319;p31"/>
          <p:cNvPicPr preferRelativeResize="0"/>
          <p:nvPr/>
        </p:nvPicPr>
        <p:blipFill rotWithShape="1">
          <a:blip r:embed="rId6">
            <a:alphaModFix/>
          </a:blip>
          <a:srcRect b="0" l="0" r="0" t="0"/>
          <a:stretch/>
        </p:blipFill>
        <p:spPr>
          <a:xfrm>
            <a:off x="8165048" y="2911742"/>
            <a:ext cx="3679109" cy="3436911"/>
          </a:xfrm>
          <a:prstGeom prst="rect">
            <a:avLst/>
          </a:prstGeom>
          <a:noFill/>
          <a:ln>
            <a:noFill/>
          </a:ln>
        </p:spPr>
      </p:pic>
      <p:sp>
        <p:nvSpPr>
          <p:cNvPr id="320" name="Google Shape;320;p31"/>
          <p:cNvSpPr txBox="1"/>
          <p:nvPr>
            <p:ph idx="1" type="body"/>
          </p:nvPr>
        </p:nvSpPr>
        <p:spPr>
          <a:xfrm>
            <a:off x="1126958" y="2570655"/>
            <a:ext cx="10515600" cy="4351338"/>
          </a:xfrm>
          <a:prstGeom prst="rect">
            <a:avLst/>
          </a:prstGeom>
          <a:noFill/>
          <a:ln>
            <a:noFill/>
          </a:ln>
        </p:spPr>
        <p:txBody>
          <a:bodyPr anchorCtr="0" anchor="t" bIns="45700" lIns="91425" spcFirstLastPara="1" rIns="91425" wrap="square" tIns="45700">
            <a:normAutofit/>
          </a:bodyPr>
          <a:lstStyle/>
          <a:p>
            <a:pPr indent="-50800" lvl="0" marL="228600" rtl="1" algn="r">
              <a:lnSpc>
                <a:spcPct val="90000"/>
              </a:lnSpc>
              <a:spcBef>
                <a:spcPts val="0"/>
              </a:spcBef>
              <a:spcAft>
                <a:spcPts val="0"/>
              </a:spcAft>
              <a:buClr>
                <a:schemeClr val="dk1"/>
              </a:buClr>
              <a:buSzPts val="2800"/>
              <a:buNone/>
            </a:pPr>
            <a:r>
              <a:t/>
            </a:r>
            <a:endParaRPr/>
          </a:p>
        </p:txBody>
      </p:sp>
      <p:cxnSp>
        <p:nvCxnSpPr>
          <p:cNvPr id="321" name="Google Shape;321;p31"/>
          <p:cNvCxnSpPr/>
          <p:nvPr/>
        </p:nvCxnSpPr>
        <p:spPr>
          <a:xfrm rot="10800000">
            <a:off x="3376943" y="1032095"/>
            <a:ext cx="980552" cy="180108"/>
          </a:xfrm>
          <a:prstGeom prst="straightConnector1">
            <a:avLst/>
          </a:prstGeom>
          <a:noFill/>
          <a:ln cap="flat" cmpd="sng" w="19050">
            <a:solidFill>
              <a:schemeClr val="accent5"/>
            </a:solidFill>
            <a:prstDash val="solid"/>
            <a:miter lim="800000"/>
            <a:headEnd len="sm" w="sm" type="none"/>
            <a:tailEnd len="med" w="med" type="triangle"/>
          </a:ln>
        </p:spPr>
      </p:cxnSp>
      <p:cxnSp>
        <p:nvCxnSpPr>
          <p:cNvPr id="322" name="Google Shape;322;p31"/>
          <p:cNvCxnSpPr/>
          <p:nvPr/>
        </p:nvCxnSpPr>
        <p:spPr>
          <a:xfrm flipH="1">
            <a:off x="3040733" y="3448617"/>
            <a:ext cx="1136347" cy="680608"/>
          </a:xfrm>
          <a:prstGeom prst="straightConnector1">
            <a:avLst/>
          </a:prstGeom>
          <a:noFill/>
          <a:ln cap="flat" cmpd="sng" w="19050">
            <a:solidFill>
              <a:schemeClr val="accent5"/>
            </a:solidFill>
            <a:prstDash val="solid"/>
            <a:miter lim="800000"/>
            <a:headEnd len="sm" w="sm" type="none"/>
            <a:tailEnd len="med" w="med" type="triangle"/>
          </a:ln>
        </p:spPr>
      </p:cxnSp>
      <p:cxnSp>
        <p:nvCxnSpPr>
          <p:cNvPr id="323" name="Google Shape;323;p31"/>
          <p:cNvCxnSpPr/>
          <p:nvPr/>
        </p:nvCxnSpPr>
        <p:spPr>
          <a:xfrm flipH="1">
            <a:off x="5220683" y="1241671"/>
            <a:ext cx="24194" cy="674521"/>
          </a:xfrm>
          <a:prstGeom prst="straightConnector1">
            <a:avLst/>
          </a:prstGeom>
          <a:noFill/>
          <a:ln cap="flat" cmpd="sng" w="19050">
            <a:solidFill>
              <a:schemeClr val="accent5"/>
            </a:solidFill>
            <a:prstDash val="solid"/>
            <a:miter lim="800000"/>
            <a:headEnd len="sm" w="sm" type="none"/>
            <a:tailEnd len="med" w="med" type="triangle"/>
          </a:ln>
        </p:spPr>
      </p:cxnSp>
      <p:cxnSp>
        <p:nvCxnSpPr>
          <p:cNvPr id="324" name="Google Shape;324;p31"/>
          <p:cNvCxnSpPr/>
          <p:nvPr/>
        </p:nvCxnSpPr>
        <p:spPr>
          <a:xfrm>
            <a:off x="8739739" y="2124779"/>
            <a:ext cx="662727" cy="1232839"/>
          </a:xfrm>
          <a:prstGeom prst="straightConnector1">
            <a:avLst/>
          </a:prstGeom>
          <a:noFill/>
          <a:ln cap="flat" cmpd="sng" w="19050">
            <a:solidFill>
              <a:schemeClr val="accent5"/>
            </a:solidFill>
            <a:prstDash val="solid"/>
            <a:miter lim="800000"/>
            <a:headEnd len="sm" w="sm"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שלום קרלוס בן טולילה" id="329" name="Google Shape;329;p32"/>
          <p:cNvPicPr preferRelativeResize="0"/>
          <p:nvPr/>
        </p:nvPicPr>
        <p:blipFill rotWithShape="1">
          <a:blip r:embed="rId3">
            <a:alphaModFix/>
          </a:blip>
          <a:srcRect b="0" l="0" r="0" t="0"/>
          <a:stretch/>
        </p:blipFill>
        <p:spPr>
          <a:xfrm>
            <a:off x="1023959" y="1751660"/>
            <a:ext cx="3280197" cy="4863740"/>
          </a:xfrm>
          <a:prstGeom prst="rect">
            <a:avLst/>
          </a:prstGeom>
          <a:noFill/>
          <a:ln>
            <a:noFill/>
          </a:ln>
        </p:spPr>
      </p:pic>
      <p:pic>
        <p:nvPicPr>
          <p:cNvPr descr="שלום קרלוס בן טולילה" id="330" name="Google Shape;330;p32"/>
          <p:cNvPicPr preferRelativeResize="0"/>
          <p:nvPr/>
        </p:nvPicPr>
        <p:blipFill rotWithShape="1">
          <a:blip r:embed="rId4">
            <a:alphaModFix/>
          </a:blip>
          <a:srcRect b="0" l="0" r="0" t="0"/>
          <a:stretch/>
        </p:blipFill>
        <p:spPr>
          <a:xfrm>
            <a:off x="8436883" y="1718638"/>
            <a:ext cx="3366523" cy="4896761"/>
          </a:xfrm>
          <a:prstGeom prst="rect">
            <a:avLst/>
          </a:prstGeom>
          <a:noFill/>
          <a:ln>
            <a:noFill/>
          </a:ln>
        </p:spPr>
      </p:pic>
      <p:pic>
        <p:nvPicPr>
          <p:cNvPr descr="שלום קרלוס בן טולילה" id="331" name="Google Shape;331;p32"/>
          <p:cNvPicPr preferRelativeResize="0"/>
          <p:nvPr>
            <p:ph idx="1" type="body"/>
          </p:nvPr>
        </p:nvPicPr>
        <p:blipFill rotWithShape="1">
          <a:blip r:embed="rId5">
            <a:alphaModFix/>
          </a:blip>
          <a:srcRect b="19778" l="0" r="0" t="12222"/>
          <a:stretch/>
        </p:blipFill>
        <p:spPr>
          <a:xfrm>
            <a:off x="5084472" y="3656441"/>
            <a:ext cx="2832809" cy="2958958"/>
          </a:xfrm>
          <a:prstGeom prst="rect">
            <a:avLst/>
          </a:prstGeom>
          <a:noFill/>
          <a:ln>
            <a:noFill/>
          </a:ln>
        </p:spPr>
      </p:pic>
      <p:pic>
        <p:nvPicPr>
          <p:cNvPr descr="שלום קרלוס בן טולילה" id="332" name="Google Shape;332;p32"/>
          <p:cNvPicPr preferRelativeResize="0"/>
          <p:nvPr/>
        </p:nvPicPr>
        <p:blipFill rotWithShape="1">
          <a:blip r:embed="rId6">
            <a:alphaModFix/>
          </a:blip>
          <a:srcRect b="0" l="7954" r="0" t="12307"/>
          <a:stretch/>
        </p:blipFill>
        <p:spPr>
          <a:xfrm>
            <a:off x="4673482" y="1181528"/>
            <a:ext cx="3480400" cy="2351623"/>
          </a:xfrm>
          <a:prstGeom prst="rect">
            <a:avLst/>
          </a:prstGeom>
          <a:noFill/>
          <a:ln>
            <a:noFill/>
          </a:ln>
        </p:spPr>
      </p:pic>
      <p:cxnSp>
        <p:nvCxnSpPr>
          <p:cNvPr id="333" name="Google Shape;333;p32"/>
          <p:cNvCxnSpPr/>
          <p:nvPr/>
        </p:nvCxnSpPr>
        <p:spPr>
          <a:xfrm>
            <a:off x="3931920" y="1402080"/>
            <a:ext cx="1224766" cy="460718"/>
          </a:xfrm>
          <a:prstGeom prst="straightConnector1">
            <a:avLst/>
          </a:prstGeom>
          <a:noFill/>
          <a:ln cap="flat" cmpd="sng" w="19050">
            <a:solidFill>
              <a:schemeClr val="accent5"/>
            </a:solidFill>
            <a:prstDash val="solid"/>
            <a:miter lim="800000"/>
            <a:headEnd len="sm" w="sm" type="none"/>
            <a:tailEnd len="med" w="med" type="triangle"/>
          </a:ln>
        </p:spPr>
      </p:cxnSp>
      <p:cxnSp>
        <p:nvCxnSpPr>
          <p:cNvPr id="334" name="Google Shape;334;p32"/>
          <p:cNvCxnSpPr/>
          <p:nvPr/>
        </p:nvCxnSpPr>
        <p:spPr>
          <a:xfrm>
            <a:off x="4304156" y="3875918"/>
            <a:ext cx="1211855" cy="826592"/>
          </a:xfrm>
          <a:prstGeom prst="straightConnector1">
            <a:avLst/>
          </a:prstGeom>
          <a:noFill/>
          <a:ln cap="flat" cmpd="sng" w="19050">
            <a:solidFill>
              <a:schemeClr val="accent5"/>
            </a:solidFill>
            <a:prstDash val="solid"/>
            <a:miter lim="800000"/>
            <a:headEnd len="sm" w="sm" type="none"/>
            <a:tailEnd len="med" w="med" type="triangle"/>
          </a:ln>
        </p:spPr>
      </p:cxnSp>
      <p:sp>
        <p:nvSpPr>
          <p:cNvPr id="335" name="Google Shape;335;p32"/>
          <p:cNvSpPr txBox="1"/>
          <p:nvPr/>
        </p:nvSpPr>
        <p:spPr>
          <a:xfrm>
            <a:off x="186813" y="425465"/>
            <a:ext cx="11897032" cy="76944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IL" sz="4400">
                <a:solidFill>
                  <a:srgbClr val="002060"/>
                </a:solidFill>
                <a:latin typeface="David"/>
                <a:ea typeface="David"/>
                <a:cs typeface="David"/>
                <a:sym typeface="David"/>
              </a:rPr>
              <a:t>בר מצווה בבני ברק, עם פפה ג'קוב, אוהב לשחק עם חביב</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3"/>
          <p:cNvSpPr txBox="1"/>
          <p:nvPr>
            <p:ph type="title"/>
          </p:nvPr>
        </p:nvSpPr>
        <p:spPr>
          <a:xfrm>
            <a:off x="0" y="98234"/>
            <a:ext cx="11721355"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בבי"ס היסודי, במשמרות הבטיחות בה גם קיבל תעודה</a:t>
            </a:r>
            <a:endParaRPr>
              <a:solidFill>
                <a:srgbClr val="002060"/>
              </a:solidFill>
              <a:latin typeface="David"/>
              <a:ea typeface="David"/>
              <a:cs typeface="David"/>
              <a:sym typeface="David"/>
            </a:endParaRPr>
          </a:p>
        </p:txBody>
      </p:sp>
      <p:pic>
        <p:nvPicPr>
          <p:cNvPr descr="שלום קרלוס בן טולילה" id="341" name="Google Shape;341;p33"/>
          <p:cNvPicPr preferRelativeResize="0"/>
          <p:nvPr>
            <p:ph idx="1" type="body"/>
          </p:nvPr>
        </p:nvPicPr>
        <p:blipFill rotWithShape="1">
          <a:blip r:embed="rId3">
            <a:alphaModFix/>
          </a:blip>
          <a:srcRect b="0" l="0" r="0" t="0"/>
          <a:stretch/>
        </p:blipFill>
        <p:spPr>
          <a:xfrm>
            <a:off x="597457" y="2053274"/>
            <a:ext cx="2916936" cy="4215384"/>
          </a:xfrm>
          <a:prstGeom prst="rect">
            <a:avLst/>
          </a:prstGeom>
          <a:noFill/>
          <a:ln>
            <a:noFill/>
          </a:ln>
        </p:spPr>
      </p:pic>
      <p:pic>
        <p:nvPicPr>
          <p:cNvPr descr="שלום קרלוס בן טולילה" id="342" name="Google Shape;342;p33"/>
          <p:cNvPicPr preferRelativeResize="0"/>
          <p:nvPr/>
        </p:nvPicPr>
        <p:blipFill rotWithShape="1">
          <a:blip r:embed="rId4">
            <a:alphaModFix/>
          </a:blip>
          <a:srcRect b="0" l="0" r="0" t="0"/>
          <a:stretch/>
        </p:blipFill>
        <p:spPr>
          <a:xfrm>
            <a:off x="3818264" y="1591550"/>
            <a:ext cx="4797258" cy="4481450"/>
          </a:xfrm>
          <a:prstGeom prst="rect">
            <a:avLst/>
          </a:prstGeom>
          <a:noFill/>
          <a:ln>
            <a:noFill/>
          </a:ln>
        </p:spPr>
      </p:pic>
      <p:pic>
        <p:nvPicPr>
          <p:cNvPr descr="שלום קרלוס בן טולילה" id="343" name="Google Shape;343;p33"/>
          <p:cNvPicPr preferRelativeResize="0"/>
          <p:nvPr/>
        </p:nvPicPr>
        <p:blipFill rotWithShape="1">
          <a:blip r:embed="rId5">
            <a:alphaModFix/>
          </a:blip>
          <a:srcRect b="0" l="0" r="0" t="0"/>
          <a:stretch/>
        </p:blipFill>
        <p:spPr>
          <a:xfrm>
            <a:off x="8742526" y="1520049"/>
            <a:ext cx="3038475" cy="45529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4"/>
          <p:cNvSpPr txBox="1"/>
          <p:nvPr>
            <p:ph type="title"/>
          </p:nvPr>
        </p:nvSpPr>
        <p:spPr>
          <a:xfrm>
            <a:off x="1162665" y="444243"/>
            <a:ext cx="10515600"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בילדות בטנג'יר, שבמרוקו</a:t>
            </a: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מבלה עם אמא, שרה והאחים</a:t>
            </a:r>
            <a:endParaRPr/>
          </a:p>
        </p:txBody>
      </p:sp>
      <p:pic>
        <p:nvPicPr>
          <p:cNvPr descr="שלום קרלוס בן טולילה" id="349" name="Google Shape;349;p34"/>
          <p:cNvPicPr preferRelativeResize="0"/>
          <p:nvPr>
            <p:ph idx="1" type="body"/>
          </p:nvPr>
        </p:nvPicPr>
        <p:blipFill rotWithShape="1">
          <a:blip r:embed="rId3">
            <a:alphaModFix/>
          </a:blip>
          <a:srcRect b="0" l="0" r="0" t="0"/>
          <a:stretch/>
        </p:blipFill>
        <p:spPr>
          <a:xfrm>
            <a:off x="1056815" y="2059858"/>
            <a:ext cx="4841628" cy="4522900"/>
          </a:xfrm>
          <a:prstGeom prst="rect">
            <a:avLst/>
          </a:prstGeom>
          <a:noFill/>
          <a:ln>
            <a:noFill/>
          </a:ln>
        </p:spPr>
      </p:pic>
      <p:pic>
        <p:nvPicPr>
          <p:cNvPr descr="2341992C-4C8E-4731-A533-144655AF0A9B" id="350" name="Google Shape;350;p34"/>
          <p:cNvPicPr preferRelativeResize="0"/>
          <p:nvPr/>
        </p:nvPicPr>
        <p:blipFill rotWithShape="1">
          <a:blip r:embed="rId4">
            <a:alphaModFix/>
          </a:blip>
          <a:srcRect b="0" l="0" r="0" t="0"/>
          <a:stretch/>
        </p:blipFill>
        <p:spPr>
          <a:xfrm rot="10800000">
            <a:off x="6269226" y="2331408"/>
            <a:ext cx="5661829" cy="4246372"/>
          </a:xfrm>
          <a:prstGeom prst="rect">
            <a:avLst/>
          </a:prstGeom>
          <a:noFill/>
          <a:ln>
            <a:noFill/>
          </a:ln>
        </p:spPr>
      </p:pic>
      <p:cxnSp>
        <p:nvCxnSpPr>
          <p:cNvPr id="351" name="Google Shape;351;p34"/>
          <p:cNvCxnSpPr/>
          <p:nvPr/>
        </p:nvCxnSpPr>
        <p:spPr>
          <a:xfrm flipH="1">
            <a:off x="3830051" y="1540042"/>
            <a:ext cx="10429" cy="1316229"/>
          </a:xfrm>
          <a:prstGeom prst="straightConnector1">
            <a:avLst/>
          </a:prstGeom>
          <a:noFill/>
          <a:ln cap="flat" cmpd="sng" w="19050">
            <a:solidFill>
              <a:schemeClr val="accent5"/>
            </a:solidFill>
            <a:prstDash val="solid"/>
            <a:miter lim="800000"/>
            <a:headEnd len="sm" w="sm" type="none"/>
            <a:tailEnd len="med" w="med" type="triangle"/>
          </a:ln>
        </p:spPr>
      </p:cxnSp>
      <p:cxnSp>
        <p:nvCxnSpPr>
          <p:cNvPr id="352" name="Google Shape;352;p34"/>
          <p:cNvCxnSpPr/>
          <p:nvPr/>
        </p:nvCxnSpPr>
        <p:spPr>
          <a:xfrm flipH="1">
            <a:off x="9173883" y="1769806"/>
            <a:ext cx="27869" cy="1406013"/>
          </a:xfrm>
          <a:prstGeom prst="straightConnector1">
            <a:avLst/>
          </a:prstGeom>
          <a:noFill/>
          <a:ln cap="flat" cmpd="sng" w="19050">
            <a:solidFill>
              <a:schemeClr val="accent5"/>
            </a:solidFill>
            <a:prstDash val="solid"/>
            <a:miter lim="800000"/>
            <a:headEnd len="sm" w="sm"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5"/>
          <p:cNvSpPr txBox="1"/>
          <p:nvPr>
            <p:ph type="title"/>
          </p:nvPr>
        </p:nvSpPr>
        <p:spPr>
          <a:xfrm>
            <a:off x="182880" y="186744"/>
            <a:ext cx="11734508" cy="1325563"/>
          </a:xfrm>
          <a:prstGeom prst="rect">
            <a:avLst/>
          </a:prstGeom>
          <a:noFill/>
          <a:ln>
            <a:noFill/>
          </a:ln>
        </p:spPr>
        <p:txBody>
          <a:bodyPr anchorCtr="0" anchor="ctr" bIns="45700" lIns="91425" spcFirstLastPara="1" rIns="91425" wrap="square" tIns="45700">
            <a:normAutofit/>
          </a:bodyPr>
          <a:lstStyle/>
          <a:p>
            <a:pPr indent="0" lvl="0" marL="0" rtl="1" algn="ctr">
              <a:lnSpc>
                <a:spcPct val="90000"/>
              </a:lnSpc>
              <a:spcBef>
                <a:spcPts val="0"/>
              </a:spcBef>
              <a:spcAft>
                <a:spcPts val="0"/>
              </a:spcAft>
              <a:buClr>
                <a:srgbClr val="002060"/>
              </a:buClr>
              <a:buSzPts val="4400"/>
              <a:buFont typeface="David"/>
              <a:buNone/>
            </a:pPr>
            <a:r>
              <a:rPr lang="iw-IL">
                <a:solidFill>
                  <a:srgbClr val="002060"/>
                </a:solidFill>
                <a:latin typeface="David"/>
                <a:ea typeface="David"/>
                <a:cs typeface="David"/>
                <a:sym typeface="David"/>
              </a:rPr>
              <a:t>שלום קרלוס- נולד בטנג'יר, 18/12/1951 </a:t>
            </a:r>
            <a:br>
              <a:rPr lang="iw-IL">
                <a:solidFill>
                  <a:srgbClr val="002060"/>
                </a:solidFill>
                <a:latin typeface="David"/>
                <a:ea typeface="David"/>
                <a:cs typeface="David"/>
                <a:sym typeface="David"/>
              </a:rPr>
            </a:br>
            <a:r>
              <a:rPr lang="iw-IL" sz="2800">
                <a:solidFill>
                  <a:srgbClr val="002060"/>
                </a:solidFill>
                <a:latin typeface="David"/>
                <a:ea typeface="David"/>
                <a:cs typeface="David"/>
                <a:sym typeface="David"/>
              </a:rPr>
              <a:t>טנג'יר היתה עיר בינלאומית, עם תרבות ספרדית, עד שסופחה למרוקו ב- 1956</a:t>
            </a:r>
            <a:endParaRPr sz="2000">
              <a:solidFill>
                <a:srgbClr val="002060"/>
              </a:solidFill>
              <a:latin typeface="David"/>
              <a:ea typeface="David"/>
              <a:cs typeface="David"/>
              <a:sym typeface="David"/>
            </a:endParaRPr>
          </a:p>
        </p:txBody>
      </p:sp>
      <p:pic>
        <p:nvPicPr>
          <p:cNvPr descr="שלום קרלוס בן טולילה" id="358" name="Google Shape;358;p35"/>
          <p:cNvPicPr preferRelativeResize="0"/>
          <p:nvPr>
            <p:ph idx="1" type="body"/>
          </p:nvPr>
        </p:nvPicPr>
        <p:blipFill rotWithShape="1">
          <a:blip r:embed="rId3">
            <a:alphaModFix/>
          </a:blip>
          <a:srcRect b="0" l="0" r="0" t="0"/>
          <a:stretch/>
        </p:blipFill>
        <p:spPr>
          <a:xfrm>
            <a:off x="835681" y="2005781"/>
            <a:ext cx="2792911" cy="4555554"/>
          </a:xfrm>
          <a:prstGeom prst="rect">
            <a:avLst/>
          </a:prstGeom>
          <a:noFill/>
          <a:ln>
            <a:noFill/>
          </a:ln>
        </p:spPr>
      </p:pic>
      <p:pic>
        <p:nvPicPr>
          <p:cNvPr descr="שלום קרלוס בן טולילה" id="359" name="Google Shape;359;p35"/>
          <p:cNvPicPr preferRelativeResize="0"/>
          <p:nvPr/>
        </p:nvPicPr>
        <p:blipFill rotWithShape="1">
          <a:blip r:embed="rId4">
            <a:alphaModFix/>
          </a:blip>
          <a:srcRect b="0" l="0" r="0" t="0"/>
          <a:stretch/>
        </p:blipFill>
        <p:spPr>
          <a:xfrm>
            <a:off x="4129124" y="2005781"/>
            <a:ext cx="2576977" cy="4555554"/>
          </a:xfrm>
          <a:prstGeom prst="rect">
            <a:avLst/>
          </a:prstGeom>
          <a:noFill/>
          <a:ln>
            <a:noFill/>
          </a:ln>
        </p:spPr>
      </p:pic>
      <p:pic>
        <p:nvPicPr>
          <p:cNvPr descr="שלום קרלוס בן טולילה" id="360" name="Google Shape;360;p35"/>
          <p:cNvPicPr preferRelativeResize="0"/>
          <p:nvPr/>
        </p:nvPicPr>
        <p:blipFill rotWithShape="1">
          <a:blip r:embed="rId5">
            <a:alphaModFix/>
          </a:blip>
          <a:srcRect b="0" l="0" r="0" t="0"/>
          <a:stretch/>
        </p:blipFill>
        <p:spPr>
          <a:xfrm>
            <a:off x="6934960" y="4019550"/>
            <a:ext cx="3038475" cy="2838450"/>
          </a:xfrm>
          <a:prstGeom prst="rect">
            <a:avLst/>
          </a:prstGeom>
          <a:noFill/>
          <a:ln>
            <a:noFill/>
          </a:ln>
        </p:spPr>
      </p:pic>
      <p:pic>
        <p:nvPicPr>
          <p:cNvPr descr="שלום קרלוס בן טולילה" id="361" name="Google Shape;361;p35"/>
          <p:cNvPicPr preferRelativeResize="0"/>
          <p:nvPr/>
        </p:nvPicPr>
        <p:blipFill rotWithShape="1">
          <a:blip r:embed="rId6">
            <a:alphaModFix/>
          </a:blip>
          <a:srcRect b="6884" l="44397" r="4777" t="5160"/>
          <a:stretch/>
        </p:blipFill>
        <p:spPr>
          <a:xfrm>
            <a:off x="10129684" y="4119716"/>
            <a:ext cx="1787704" cy="2626857"/>
          </a:xfrm>
          <a:prstGeom prst="rect">
            <a:avLst/>
          </a:prstGeom>
          <a:noFill/>
          <a:ln>
            <a:noFill/>
          </a:ln>
        </p:spPr>
      </p:pic>
      <p:sp>
        <p:nvSpPr>
          <p:cNvPr id="362" name="Google Shape;362;p35"/>
          <p:cNvSpPr txBox="1"/>
          <p:nvPr/>
        </p:nvSpPr>
        <p:spPr>
          <a:xfrm>
            <a:off x="6684694" y="1534822"/>
            <a:ext cx="5157734" cy="2462213"/>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iw-IL" sz="2200">
                <a:solidFill>
                  <a:srgbClr val="002060"/>
                </a:solidFill>
                <a:latin typeface="David"/>
                <a:ea typeface="David"/>
                <a:cs typeface="David"/>
                <a:sym typeface="David"/>
              </a:rPr>
              <a:t>למה הוא נקרא "שלום"? הרי זה שם שלא היה קיים במשפחה!</a:t>
            </a:r>
            <a:endParaRPr/>
          </a:p>
          <a:p>
            <a:pPr indent="0" lvl="0" marL="0" marR="0" rtl="1" algn="r">
              <a:spcBef>
                <a:spcPts val="0"/>
              </a:spcBef>
              <a:spcAft>
                <a:spcPts val="0"/>
              </a:spcAft>
              <a:buNone/>
            </a:pPr>
            <a:r>
              <a:rPr lang="iw-IL" sz="2200">
                <a:solidFill>
                  <a:srgbClr val="002060"/>
                </a:solidFill>
                <a:latin typeface="David"/>
                <a:ea typeface="David"/>
                <a:cs typeface="David"/>
                <a:sym typeface="David"/>
              </a:rPr>
              <a:t>מספרים שפפה ג'קוב וממה אסתר קצת התווכחו באותה תקופה, כמו שקורה להרבה הורים.</a:t>
            </a:r>
            <a:endParaRPr/>
          </a:p>
          <a:p>
            <a:pPr indent="0" lvl="0" marL="0" marR="0" rtl="1" algn="r">
              <a:spcBef>
                <a:spcPts val="0"/>
              </a:spcBef>
              <a:spcAft>
                <a:spcPts val="0"/>
              </a:spcAft>
              <a:buNone/>
            </a:pPr>
            <a:r>
              <a:rPr lang="iw-IL" sz="2200">
                <a:solidFill>
                  <a:srgbClr val="002060"/>
                </a:solidFill>
                <a:latin typeface="David"/>
                <a:ea typeface="David"/>
                <a:cs typeface="David"/>
                <a:sym typeface="David"/>
              </a:rPr>
              <a:t>רק ביום של הברית נודע לכל המשפחה שפפה ג'קוב החליט לקרוא לו "שלום". זה היה המסר שלו לממה אסתר, לקראת המשך חייהם ביחד</a:t>
            </a:r>
            <a:endParaRPr sz="2200">
              <a:solidFill>
                <a:srgbClr val="002060"/>
              </a:solidFill>
              <a:latin typeface="David"/>
              <a:ea typeface="David"/>
              <a:cs typeface="David"/>
              <a:sym typeface="Davi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6"/>
          <p:cNvSpPr txBox="1"/>
          <p:nvPr>
            <p:ph type="title"/>
          </p:nvPr>
        </p:nvSpPr>
        <p:spPr>
          <a:xfrm>
            <a:off x="6040719" y="2944268"/>
            <a:ext cx="5964454" cy="1325563"/>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002060"/>
              </a:buClr>
              <a:buSzPts val="3200"/>
              <a:buFont typeface="David"/>
              <a:buNone/>
            </a:pPr>
            <a:r>
              <a:rPr lang="iw-IL" sz="3200">
                <a:solidFill>
                  <a:srgbClr val="002060"/>
                </a:solidFill>
                <a:latin typeface="David"/>
                <a:ea typeface="David"/>
                <a:cs typeface="David"/>
                <a:sym typeface="David"/>
              </a:rPr>
              <a:t>פפה ג'קוב מצא אותה במגירה של שלום לאחר שנפל. מה יעשו עם הכסף? </a:t>
            </a:r>
            <a:br>
              <a:rPr lang="iw-IL" sz="3200">
                <a:solidFill>
                  <a:srgbClr val="002060"/>
                </a:solidFill>
                <a:latin typeface="David"/>
                <a:ea typeface="David"/>
                <a:cs typeface="David"/>
                <a:sym typeface="David"/>
              </a:rPr>
            </a:br>
            <a:br>
              <a:rPr lang="iw-IL" sz="3200">
                <a:solidFill>
                  <a:srgbClr val="002060"/>
                </a:solidFill>
                <a:latin typeface="David"/>
                <a:ea typeface="David"/>
                <a:cs typeface="David"/>
                <a:sym typeface="David"/>
              </a:rPr>
            </a:br>
            <a:r>
              <a:rPr lang="iw-IL" sz="3200">
                <a:solidFill>
                  <a:srgbClr val="FF0000"/>
                </a:solidFill>
                <a:latin typeface="David"/>
                <a:ea typeface="David"/>
                <a:cs typeface="David"/>
                <a:sym typeface="David"/>
              </a:rPr>
              <a:t>מכאן מתחילה קרן קרלוס שלום ז"ל. </a:t>
            </a:r>
            <a:r>
              <a:rPr lang="iw-IL" sz="3200">
                <a:solidFill>
                  <a:srgbClr val="002060"/>
                </a:solidFill>
                <a:latin typeface="David"/>
                <a:ea typeface="David"/>
                <a:cs typeface="David"/>
                <a:sym typeface="David"/>
              </a:rPr>
              <a:t>הקרן</a:t>
            </a:r>
            <a:r>
              <a:rPr lang="iw-IL" sz="3200">
                <a:solidFill>
                  <a:srgbClr val="FF0000"/>
                </a:solidFill>
                <a:latin typeface="David"/>
                <a:ea typeface="David"/>
                <a:cs typeface="David"/>
                <a:sym typeface="David"/>
              </a:rPr>
              <a:t> מנציחה את שלום קרלוס, </a:t>
            </a:r>
            <a:r>
              <a:rPr lang="iw-IL" sz="3200">
                <a:solidFill>
                  <a:srgbClr val="002060"/>
                </a:solidFill>
                <a:latin typeface="David"/>
                <a:ea typeface="David"/>
                <a:cs typeface="David"/>
                <a:sym typeface="David"/>
              </a:rPr>
              <a:t>נותנת מתנה לכל ילד וילדה מהמשפחה שמגיעים לבר מצווה ובת מצווה. </a:t>
            </a:r>
            <a:br>
              <a:rPr lang="iw-IL" sz="3200">
                <a:solidFill>
                  <a:srgbClr val="002060"/>
                </a:solidFill>
                <a:latin typeface="David"/>
                <a:ea typeface="David"/>
                <a:cs typeface="David"/>
                <a:sym typeface="David"/>
              </a:rPr>
            </a:br>
            <a:br>
              <a:rPr lang="iw-IL" sz="3200">
                <a:solidFill>
                  <a:srgbClr val="002060"/>
                </a:solidFill>
                <a:latin typeface="David"/>
                <a:ea typeface="David"/>
                <a:cs typeface="David"/>
                <a:sym typeface="David"/>
              </a:rPr>
            </a:br>
            <a:r>
              <a:rPr lang="iw-IL" sz="3200">
                <a:solidFill>
                  <a:srgbClr val="002060"/>
                </a:solidFill>
                <a:latin typeface="David"/>
                <a:ea typeface="David"/>
                <a:cs typeface="David"/>
                <a:sym typeface="David"/>
              </a:rPr>
              <a:t>הילדים הם אלה שמנציחים את שלום!</a:t>
            </a:r>
            <a:br>
              <a:rPr lang="iw-IL" sz="3200">
                <a:solidFill>
                  <a:srgbClr val="002060"/>
                </a:solidFill>
                <a:latin typeface="David"/>
                <a:ea typeface="David"/>
                <a:cs typeface="David"/>
                <a:sym typeface="David"/>
              </a:rPr>
            </a:br>
            <a:endParaRPr sz="3600">
              <a:solidFill>
                <a:srgbClr val="FF0000"/>
              </a:solidFill>
              <a:latin typeface="David"/>
              <a:ea typeface="David"/>
              <a:cs typeface="David"/>
              <a:sym typeface="David"/>
            </a:endParaRPr>
          </a:p>
        </p:txBody>
      </p:sp>
      <p:sp>
        <p:nvSpPr>
          <p:cNvPr id="368" name="Google Shape;368;p36"/>
          <p:cNvSpPr txBox="1"/>
          <p:nvPr>
            <p:ph idx="1" type="body"/>
          </p:nvPr>
        </p:nvSpPr>
        <p:spPr>
          <a:xfrm>
            <a:off x="21028573" y="13859973"/>
            <a:ext cx="1190690" cy="249910"/>
          </a:xfrm>
          <a:prstGeom prst="rect">
            <a:avLst/>
          </a:prstGeom>
          <a:noFill/>
          <a:ln>
            <a:noFill/>
          </a:ln>
        </p:spPr>
        <p:txBody>
          <a:bodyPr anchorCtr="0" anchor="t" bIns="45700" lIns="91425" spcFirstLastPara="1" rIns="91425" wrap="square" tIns="45700">
            <a:normAutofit fontScale="47500" lnSpcReduction="20000"/>
          </a:bodyPr>
          <a:lstStyle/>
          <a:p>
            <a:pPr indent="-144145" lvl="0" marL="228600" rtl="1" algn="r">
              <a:lnSpc>
                <a:spcPct val="90000"/>
              </a:lnSpc>
              <a:spcBef>
                <a:spcPts val="0"/>
              </a:spcBef>
              <a:spcAft>
                <a:spcPts val="0"/>
              </a:spcAft>
              <a:buClr>
                <a:schemeClr val="dk1"/>
              </a:buClr>
              <a:buSzPct val="100000"/>
              <a:buNone/>
            </a:pPr>
            <a:r>
              <a:t/>
            </a:r>
            <a:endParaRPr/>
          </a:p>
        </p:txBody>
      </p:sp>
      <p:pic>
        <p:nvPicPr>
          <p:cNvPr descr="34CEFFC2-0F64-4666-AE1E-3F2309A9A0A9" id="369" name="Google Shape;369;p36"/>
          <p:cNvPicPr preferRelativeResize="0"/>
          <p:nvPr/>
        </p:nvPicPr>
        <p:blipFill rotWithShape="1">
          <a:blip r:embed="rId3">
            <a:alphaModFix/>
          </a:blip>
          <a:srcRect b="0" l="0" r="0" t="0"/>
          <a:stretch/>
        </p:blipFill>
        <p:spPr>
          <a:xfrm>
            <a:off x="0" y="1206116"/>
            <a:ext cx="6040719" cy="4530541"/>
          </a:xfrm>
          <a:prstGeom prst="rect">
            <a:avLst/>
          </a:prstGeom>
          <a:noFill/>
          <a:ln>
            <a:noFill/>
          </a:ln>
        </p:spPr>
      </p:pic>
      <p:sp>
        <p:nvSpPr>
          <p:cNvPr id="370" name="Google Shape;370;p36"/>
          <p:cNvSpPr txBox="1"/>
          <p:nvPr/>
        </p:nvSpPr>
        <p:spPr>
          <a:xfrm>
            <a:off x="1713297" y="5736657"/>
            <a:ext cx="9192126" cy="92333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5400">
                <a:solidFill>
                  <a:srgbClr val="FF0000"/>
                </a:solidFill>
                <a:latin typeface="David"/>
                <a:ea typeface="David"/>
                <a:cs typeface="David"/>
                <a:sym typeface="David"/>
              </a:rPr>
              <a:t>כך שלום יישאר עמנו לתמיד.</a:t>
            </a:r>
            <a:endParaRPr sz="5400">
              <a:solidFill>
                <a:schemeClr val="dk1"/>
              </a:solidFill>
              <a:latin typeface="Calibri"/>
              <a:ea typeface="Calibri"/>
              <a:cs typeface="Calibri"/>
              <a:sym typeface="Calibri"/>
            </a:endParaRPr>
          </a:p>
        </p:txBody>
      </p:sp>
      <p:sp>
        <p:nvSpPr>
          <p:cNvPr id="371" name="Google Shape;371;p36"/>
          <p:cNvSpPr txBox="1"/>
          <p:nvPr/>
        </p:nvSpPr>
        <p:spPr>
          <a:xfrm>
            <a:off x="890337" y="30892"/>
            <a:ext cx="10838045" cy="769441"/>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4400">
                <a:solidFill>
                  <a:srgbClr val="002060"/>
                </a:solidFill>
                <a:latin typeface="David"/>
                <a:ea typeface="David"/>
                <a:cs typeface="David"/>
                <a:sym typeface="David"/>
              </a:rPr>
              <a:t>קופסת המטבעות של שלום</a:t>
            </a:r>
            <a:endParaRPr sz="4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37"/>
          <p:cNvPicPr preferRelativeResize="0"/>
          <p:nvPr>
            <p:ph idx="1" type="body"/>
          </p:nvPr>
        </p:nvPicPr>
        <p:blipFill rotWithShape="1">
          <a:blip r:embed="rId3">
            <a:alphaModFix/>
          </a:blip>
          <a:srcRect b="0" l="0" r="0" t="0"/>
          <a:stretch/>
        </p:blipFill>
        <p:spPr>
          <a:xfrm>
            <a:off x="2397809" y="166342"/>
            <a:ext cx="8005330" cy="4502897"/>
          </a:xfrm>
          <a:prstGeom prst="rect">
            <a:avLst/>
          </a:prstGeom>
          <a:noFill/>
          <a:ln>
            <a:noFill/>
          </a:ln>
        </p:spPr>
      </p:pic>
      <p:sp>
        <p:nvSpPr>
          <p:cNvPr id="377" name="Google Shape;377;p37"/>
          <p:cNvSpPr txBox="1"/>
          <p:nvPr/>
        </p:nvSpPr>
        <p:spPr>
          <a:xfrm>
            <a:off x="922774" y="5797139"/>
            <a:ext cx="10176095" cy="83099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2400">
                <a:solidFill>
                  <a:srgbClr val="FF0000"/>
                </a:solidFill>
                <a:latin typeface="Calibri"/>
                <a:ea typeface="Calibri"/>
                <a:cs typeface="Calibri"/>
                <a:sym typeface="Calibri"/>
              </a:rPr>
              <a:t>מעין בן טולילה</a:t>
            </a:r>
            <a:r>
              <a:rPr lang="iw-IL" sz="2400">
                <a:solidFill>
                  <a:schemeClr val="dk1"/>
                </a:solidFill>
                <a:latin typeface="Calibri"/>
                <a:ea typeface="Calibri"/>
                <a:cs typeface="Calibri"/>
                <a:sym typeface="Calibri"/>
              </a:rPr>
              <a:t>, </a:t>
            </a:r>
            <a:br>
              <a:rPr lang="iw-IL" sz="2400">
                <a:solidFill>
                  <a:schemeClr val="dk1"/>
                </a:solidFill>
                <a:latin typeface="Calibri"/>
                <a:ea typeface="Calibri"/>
                <a:cs typeface="Calibri"/>
                <a:sym typeface="Calibri"/>
              </a:rPr>
            </a:br>
            <a:r>
              <a:rPr lang="iw-IL" sz="2400">
                <a:solidFill>
                  <a:schemeClr val="dk1"/>
                </a:solidFill>
                <a:latin typeface="Calibri"/>
                <a:ea typeface="Calibri"/>
                <a:cs typeface="Calibri"/>
                <a:sym typeface="Calibri"/>
              </a:rPr>
              <a:t>נינה של אסתר ויעקב בן טולילה, הוריו של שלום קרלוס</a:t>
            </a:r>
            <a:endParaRPr sz="2400">
              <a:solidFill>
                <a:schemeClr val="dk1"/>
              </a:solidFill>
              <a:latin typeface="Calibri"/>
              <a:ea typeface="Calibri"/>
              <a:cs typeface="Calibri"/>
              <a:sym typeface="Calibri"/>
            </a:endParaRPr>
          </a:p>
        </p:txBody>
      </p:sp>
      <p:sp>
        <p:nvSpPr>
          <p:cNvPr id="378" name="Google Shape;378;p37"/>
          <p:cNvSpPr txBox="1"/>
          <p:nvPr/>
        </p:nvSpPr>
        <p:spPr>
          <a:xfrm>
            <a:off x="611859" y="4669239"/>
            <a:ext cx="11162923" cy="1200329"/>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1800">
                <a:solidFill>
                  <a:schemeClr val="dk1"/>
                </a:solidFill>
                <a:latin typeface="Calibri"/>
                <a:ea typeface="Calibri"/>
                <a:cs typeface="Calibri"/>
                <a:sym typeface="Calibri"/>
              </a:rPr>
              <a:t>מיליון כוכבים הוא שיר שכתב והלחין יפתח קרזנר בשנת 2006 לזכר חברו הטייס סרן תם פרקש שנהרג בהתרסקות מסוק במלחמת לבנון השנייה. את השיר שרה לראשונה אחותו של תם, עמית פרקש, בהלווייתו. </a:t>
            </a:r>
            <a:br>
              <a:rPr lang="iw-IL" sz="1800">
                <a:solidFill>
                  <a:schemeClr val="dk1"/>
                </a:solidFill>
                <a:latin typeface="Calibri"/>
                <a:ea typeface="Calibri"/>
                <a:cs typeface="Calibri"/>
                <a:sym typeface="Calibri"/>
              </a:rPr>
            </a:br>
            <a:r>
              <a:rPr lang="iw-IL" sz="1800">
                <a:solidFill>
                  <a:schemeClr val="dk1"/>
                </a:solidFill>
                <a:latin typeface="Calibri"/>
                <a:ea typeface="Calibri"/>
                <a:cs typeface="Calibri"/>
                <a:sym typeface="Calibri"/>
              </a:rPr>
              <a:t>השיר פונה אל תם המנוח "רצית לעוף, רצית כבר הלאה", ובמרכזו הבקשה, </a:t>
            </a:r>
            <a:br>
              <a:rPr lang="iw-IL" sz="1800">
                <a:solidFill>
                  <a:schemeClr val="dk1"/>
                </a:solidFill>
                <a:latin typeface="Calibri"/>
                <a:ea typeface="Calibri"/>
                <a:cs typeface="Calibri"/>
                <a:sym typeface="Calibri"/>
              </a:rPr>
            </a:br>
            <a:r>
              <a:rPr lang="iw-IL" sz="1800">
                <a:solidFill>
                  <a:schemeClr val="dk1"/>
                </a:solidFill>
                <a:latin typeface="Calibri"/>
                <a:ea typeface="Calibri"/>
                <a:cs typeface="Calibri"/>
                <a:sym typeface="Calibri"/>
              </a:rPr>
              <a:t>"תן רק עוד שנייה אחת לומר לך שלום".</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8"/>
          <p:cNvSpPr txBox="1"/>
          <p:nvPr>
            <p:ph type="title"/>
          </p:nvPr>
        </p:nvSpPr>
        <p:spPr>
          <a:xfrm>
            <a:off x="865361" y="229323"/>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1" algn="ctr">
              <a:lnSpc>
                <a:spcPct val="90000"/>
              </a:lnSpc>
              <a:spcBef>
                <a:spcPts val="0"/>
              </a:spcBef>
              <a:spcAft>
                <a:spcPts val="0"/>
              </a:spcAft>
              <a:buClr>
                <a:srgbClr val="002060"/>
              </a:buClr>
              <a:buSzPct val="100000"/>
              <a:buFont typeface="David"/>
              <a:buNone/>
            </a:pPr>
            <a:r>
              <a:rPr lang="iw-IL">
                <a:solidFill>
                  <a:srgbClr val="002060"/>
                </a:solidFill>
                <a:latin typeface="David"/>
                <a:ea typeface="David"/>
                <a:cs typeface="David"/>
                <a:sym typeface="David"/>
              </a:rPr>
              <a:t>הולך תמים ופועל צדק ודובר אמת בלבבו…</a:t>
            </a:r>
            <a:br>
              <a:rPr lang="iw-IL">
                <a:solidFill>
                  <a:srgbClr val="002060"/>
                </a:solidFill>
                <a:latin typeface="David"/>
                <a:ea typeface="David"/>
                <a:cs typeface="David"/>
                <a:sym typeface="David"/>
              </a:rPr>
            </a:br>
            <a:r>
              <a:rPr lang="iw-IL" sz="3100">
                <a:solidFill>
                  <a:srgbClr val="002060"/>
                </a:solidFill>
                <a:latin typeface="David"/>
                <a:ea typeface="David"/>
                <a:cs typeface="David"/>
                <a:sym typeface="David"/>
              </a:rPr>
              <a:t>תהילים, פרק טו,פסוק ב'.</a:t>
            </a:r>
            <a:br>
              <a:rPr lang="iw-IL" sz="3100"/>
            </a:br>
            <a:endParaRPr>
              <a:solidFill>
                <a:srgbClr val="002060"/>
              </a:solidFill>
              <a:latin typeface="David"/>
              <a:ea typeface="David"/>
              <a:cs typeface="David"/>
              <a:sym typeface="David"/>
            </a:endParaRPr>
          </a:p>
        </p:txBody>
      </p:sp>
      <p:sp>
        <p:nvSpPr>
          <p:cNvPr id="384" name="Google Shape;384;p38"/>
          <p:cNvSpPr txBox="1"/>
          <p:nvPr/>
        </p:nvSpPr>
        <p:spPr>
          <a:xfrm>
            <a:off x="1655546" y="5931723"/>
            <a:ext cx="8903368" cy="830997"/>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4800">
                <a:solidFill>
                  <a:srgbClr val="002060"/>
                </a:solidFill>
                <a:latin typeface="David"/>
                <a:ea typeface="David"/>
                <a:cs typeface="David"/>
                <a:sym typeface="David"/>
              </a:rPr>
              <a:t>יהי זכרו ברוך!</a:t>
            </a:r>
            <a:endParaRPr sz="4800">
              <a:solidFill>
                <a:srgbClr val="002060"/>
              </a:solidFill>
              <a:latin typeface="David"/>
              <a:ea typeface="David"/>
              <a:cs typeface="David"/>
              <a:sym typeface="David"/>
            </a:endParaRPr>
          </a:p>
        </p:txBody>
      </p:sp>
      <p:pic>
        <p:nvPicPr>
          <p:cNvPr descr="7CA1FEEE-9197-48A5-ABC1-ED55DC49A642" id="385" name="Google Shape;385;p38"/>
          <p:cNvPicPr preferRelativeResize="0"/>
          <p:nvPr/>
        </p:nvPicPr>
        <p:blipFill rotWithShape="1">
          <a:blip r:embed="rId3">
            <a:alphaModFix/>
          </a:blip>
          <a:srcRect b="0" l="0" r="0" t="0"/>
          <a:stretch/>
        </p:blipFill>
        <p:spPr>
          <a:xfrm>
            <a:off x="2265854" y="1186654"/>
            <a:ext cx="8170982" cy="49063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ph idx="1" type="body"/>
          </p:nvPr>
        </p:nvPicPr>
        <p:blipFill rotWithShape="1">
          <a:blip r:embed="rId3">
            <a:alphaModFix/>
          </a:blip>
          <a:srcRect b="0" l="0" r="0" t="0"/>
          <a:stretch/>
        </p:blipFill>
        <p:spPr>
          <a:xfrm>
            <a:off x="2205477" y="502331"/>
            <a:ext cx="7471511" cy="4971951"/>
          </a:xfrm>
          <a:prstGeom prst="rect">
            <a:avLst/>
          </a:prstGeom>
          <a:noFill/>
          <a:ln>
            <a:noFill/>
          </a:ln>
        </p:spPr>
      </p:pic>
      <p:sp>
        <p:nvSpPr>
          <p:cNvPr id="116" name="Google Shape;116;p4"/>
          <p:cNvSpPr txBox="1"/>
          <p:nvPr/>
        </p:nvSpPr>
        <p:spPr>
          <a:xfrm>
            <a:off x="319890" y="5676105"/>
            <a:ext cx="11552220"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iw-IL" sz="2400" u="none" cap="none" strike="noStrike">
                <a:solidFill>
                  <a:schemeClr val="dk1"/>
                </a:solidFill>
                <a:latin typeface="Calibri"/>
                <a:ea typeface="Calibri"/>
                <a:cs typeface="Calibri"/>
                <a:sym typeface="Calibri"/>
              </a:rPr>
              <a:t>שבת. לוחמי החטיבה מוזעקים מכל רחבי הארץ כדי לאסוף ציוד וטנקים מהבסיסים השונים. במשך כל אותו הלילה נבנו הכוחות וביום א' בבוקר ירדו על "זחלים" בכבישים המובילים לסיני.</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http://www.ynet.co.il/PicServer2/01082004/644136/02_ot.jpg" id="121" name="Google Shape;121;p5"/>
          <p:cNvPicPr preferRelativeResize="0"/>
          <p:nvPr>
            <p:ph idx="1" type="body"/>
          </p:nvPr>
        </p:nvPicPr>
        <p:blipFill rotWithShape="1">
          <a:blip r:embed="rId3">
            <a:alphaModFix/>
          </a:blip>
          <a:srcRect b="0" l="0" r="0" t="0"/>
          <a:stretch/>
        </p:blipFill>
        <p:spPr>
          <a:xfrm>
            <a:off x="2452240" y="437554"/>
            <a:ext cx="8231321" cy="5447198"/>
          </a:xfrm>
          <a:prstGeom prst="rect">
            <a:avLst/>
          </a:prstGeom>
          <a:noFill/>
          <a:ln>
            <a:noFill/>
          </a:ln>
        </p:spPr>
      </p:pic>
      <p:sp>
        <p:nvSpPr>
          <p:cNvPr id="122" name="Google Shape;122;p5"/>
          <p:cNvSpPr txBox="1"/>
          <p:nvPr/>
        </p:nvSpPr>
        <p:spPr>
          <a:xfrm>
            <a:off x="2900173" y="5884752"/>
            <a:ext cx="8145194" cy="461665"/>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iw-IL" sz="2400">
                <a:solidFill>
                  <a:schemeClr val="dk1"/>
                </a:solidFill>
                <a:latin typeface="Calibri"/>
                <a:ea typeface="Calibri"/>
                <a:cs typeface="Calibri"/>
                <a:sym typeface="Calibri"/>
              </a:rPr>
              <a:t>ילדי באר שבע מנופפים לשלום לשיירת החטיבה.</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http://www.ynet.co.il/PicServer2/01082004/644173/11_ot.jpg" id="127" name="Google Shape;127;p6"/>
          <p:cNvPicPr preferRelativeResize="0"/>
          <p:nvPr>
            <p:ph idx="1" type="body"/>
          </p:nvPr>
        </p:nvPicPr>
        <p:blipFill rotWithShape="1">
          <a:blip r:embed="rId3">
            <a:alphaModFix/>
          </a:blip>
          <a:srcRect b="0" l="0" r="0" t="0"/>
          <a:stretch/>
        </p:blipFill>
        <p:spPr>
          <a:xfrm>
            <a:off x="2571185" y="66360"/>
            <a:ext cx="7806305" cy="5165937"/>
          </a:xfrm>
          <a:prstGeom prst="rect">
            <a:avLst/>
          </a:prstGeom>
          <a:noFill/>
          <a:ln>
            <a:noFill/>
          </a:ln>
        </p:spPr>
      </p:pic>
      <p:sp>
        <p:nvSpPr>
          <p:cNvPr id="128" name="Google Shape;128;p6"/>
          <p:cNvSpPr txBox="1"/>
          <p:nvPr/>
        </p:nvSpPr>
        <p:spPr>
          <a:xfrm>
            <a:off x="479834" y="5288340"/>
            <a:ext cx="11144815" cy="156966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iw-IL" sz="2400">
                <a:solidFill>
                  <a:schemeClr val="dk1"/>
                </a:solidFill>
                <a:latin typeface="Calibri"/>
                <a:ea typeface="Calibri"/>
                <a:cs typeface="Calibri"/>
                <a:sym typeface="Calibri"/>
              </a:rPr>
              <a:t>המלחמה קשה- גדוד 2, בפיקוד עמי מורג, נשלח לסייע בלחימה ב"חווה הסינית"</a:t>
            </a:r>
            <a:br>
              <a:rPr b="1" lang="iw-IL" sz="2400">
                <a:solidFill>
                  <a:schemeClr val="dk1"/>
                </a:solidFill>
                <a:latin typeface="Calibri"/>
                <a:ea typeface="Calibri"/>
                <a:cs typeface="Calibri"/>
                <a:sym typeface="Calibri"/>
              </a:rPr>
            </a:br>
            <a:r>
              <a:rPr b="1" lang="iw-IL" sz="2400">
                <a:solidFill>
                  <a:schemeClr val="dk1"/>
                </a:solidFill>
                <a:latin typeface="Calibri"/>
                <a:ea typeface="Calibri"/>
                <a:cs typeface="Calibri"/>
                <a:sym typeface="Calibri"/>
              </a:rPr>
              <a:t> ולעזור בחילוץ כח הצנחנים שחטף מהלומה קשה במקום. </a:t>
            </a:r>
            <a:endParaRPr b="1" sz="2400">
              <a:solidFill>
                <a:schemeClr val="dk1"/>
              </a:solidFill>
              <a:latin typeface="Calibri"/>
              <a:ea typeface="Calibri"/>
              <a:cs typeface="Calibri"/>
              <a:sym typeface="Calibri"/>
            </a:endParaRPr>
          </a:p>
          <a:p>
            <a:pPr indent="0" lvl="0" marL="0" marR="0" rtl="1" algn="ctr">
              <a:spcBef>
                <a:spcPts val="0"/>
              </a:spcBef>
              <a:spcAft>
                <a:spcPts val="0"/>
              </a:spcAft>
              <a:buNone/>
            </a:pPr>
            <a:r>
              <a:rPr b="1" lang="iw-IL" sz="2400">
                <a:solidFill>
                  <a:schemeClr val="dk1"/>
                </a:solidFill>
                <a:latin typeface="Calibri"/>
                <a:ea typeface="Calibri"/>
                <a:cs typeface="Calibri"/>
                <a:sym typeface="Calibri"/>
              </a:rPr>
              <a:t>במהלך הסיוע נפגע קשות גם גדוד השריון.</a:t>
            </a:r>
            <a:endParaRPr/>
          </a:p>
          <a:p>
            <a:pPr indent="0" lvl="0" marL="0" marR="0" rtl="1" algn="ctr">
              <a:spcBef>
                <a:spcPts val="0"/>
              </a:spcBef>
              <a:spcAft>
                <a:spcPts val="0"/>
              </a:spcAft>
              <a:buNone/>
            </a:pPr>
            <a:r>
              <a:rPr b="1" lang="iw-IL" sz="2400">
                <a:solidFill>
                  <a:schemeClr val="dk1"/>
                </a:solidFill>
                <a:latin typeface="Calibri"/>
                <a:ea typeface="Calibri"/>
                <a:cs typeface="Calibri"/>
                <a:sym typeface="Calibri"/>
              </a:rPr>
              <a:t>שלום קרלוס נמצא בגדוד הזה – יוצא בשלום מהקרב</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765772" y="482821"/>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1" algn="ctr">
              <a:lnSpc>
                <a:spcPct val="90000"/>
              </a:lnSpc>
              <a:spcBef>
                <a:spcPts val="0"/>
              </a:spcBef>
              <a:spcAft>
                <a:spcPts val="0"/>
              </a:spcAft>
              <a:buClr>
                <a:srgbClr val="002060"/>
              </a:buClr>
              <a:buSzPct val="100000"/>
              <a:buFont typeface="David"/>
              <a:buNone/>
            </a:pPr>
            <a:r>
              <a:rPr lang="iw-IL">
                <a:solidFill>
                  <a:srgbClr val="002060"/>
                </a:solidFill>
                <a:latin typeface="David"/>
                <a:ea typeface="David"/>
                <a:cs typeface="David"/>
                <a:sym typeface="David"/>
              </a:rPr>
              <a:t>המצב בחזית מורכב,</a:t>
            </a: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מכתבים משלום קרלוס למשפחה בזמן המלחמה, </a:t>
            </a:r>
            <a:br>
              <a:rPr lang="iw-IL">
                <a:solidFill>
                  <a:srgbClr val="002060"/>
                </a:solidFill>
                <a:latin typeface="David"/>
                <a:ea typeface="David"/>
                <a:cs typeface="David"/>
                <a:sym typeface="David"/>
              </a:rPr>
            </a:br>
            <a:r>
              <a:rPr lang="iw-IL">
                <a:solidFill>
                  <a:srgbClr val="002060"/>
                </a:solidFill>
                <a:latin typeface="David"/>
                <a:ea typeface="David"/>
                <a:cs typeface="David"/>
                <a:sym typeface="David"/>
              </a:rPr>
              <a:t>כמובן בספרדית</a:t>
            </a:r>
            <a:br>
              <a:rPr lang="iw-IL">
                <a:solidFill>
                  <a:srgbClr val="002060"/>
                </a:solidFill>
                <a:latin typeface="David"/>
                <a:ea typeface="David"/>
                <a:cs typeface="David"/>
                <a:sym typeface="David"/>
              </a:rPr>
            </a:br>
            <a:endParaRPr>
              <a:solidFill>
                <a:srgbClr val="002060"/>
              </a:solidFill>
              <a:latin typeface="David"/>
              <a:ea typeface="David"/>
              <a:cs typeface="David"/>
              <a:sym typeface="David"/>
            </a:endParaRPr>
          </a:p>
        </p:txBody>
      </p:sp>
      <p:pic>
        <p:nvPicPr>
          <p:cNvPr descr="14.10.73.jpg" id="134" name="Google Shape;134;p7"/>
          <p:cNvPicPr preferRelativeResize="0"/>
          <p:nvPr>
            <p:ph idx="1" type="body"/>
          </p:nvPr>
        </p:nvPicPr>
        <p:blipFill rotWithShape="1">
          <a:blip r:embed="rId3">
            <a:alphaModFix/>
          </a:blip>
          <a:srcRect b="0" l="0" r="0" t="0"/>
          <a:stretch/>
        </p:blipFill>
        <p:spPr>
          <a:xfrm>
            <a:off x="201545" y="2107758"/>
            <a:ext cx="3112328" cy="4741666"/>
          </a:xfrm>
          <a:prstGeom prst="rect">
            <a:avLst/>
          </a:prstGeom>
          <a:noFill/>
          <a:ln>
            <a:noFill/>
          </a:ln>
        </p:spPr>
      </p:pic>
      <p:pic>
        <p:nvPicPr>
          <p:cNvPr descr="2.jpg" id="135" name="Google Shape;135;p7"/>
          <p:cNvPicPr preferRelativeResize="0"/>
          <p:nvPr/>
        </p:nvPicPr>
        <p:blipFill rotWithShape="1">
          <a:blip r:embed="rId4">
            <a:alphaModFix/>
          </a:blip>
          <a:srcRect b="0" l="0" r="0" t="0"/>
          <a:stretch/>
        </p:blipFill>
        <p:spPr>
          <a:xfrm>
            <a:off x="3412350" y="2898554"/>
            <a:ext cx="4877166" cy="3577607"/>
          </a:xfrm>
          <a:prstGeom prst="rect">
            <a:avLst/>
          </a:prstGeom>
          <a:noFill/>
          <a:ln>
            <a:noFill/>
          </a:ln>
        </p:spPr>
      </p:pic>
      <p:pic>
        <p:nvPicPr>
          <p:cNvPr descr="1-a.jpg" id="136" name="Google Shape;136;p7"/>
          <p:cNvPicPr preferRelativeResize="0"/>
          <p:nvPr/>
        </p:nvPicPr>
        <p:blipFill rotWithShape="1">
          <a:blip r:embed="rId5">
            <a:alphaModFix/>
          </a:blip>
          <a:srcRect b="0" l="0" r="0" t="0"/>
          <a:stretch/>
        </p:blipFill>
        <p:spPr>
          <a:xfrm>
            <a:off x="8289516" y="2507241"/>
            <a:ext cx="3741457" cy="2603773"/>
          </a:xfrm>
          <a:prstGeom prst="rect">
            <a:avLst/>
          </a:prstGeom>
          <a:noFill/>
          <a:ln>
            <a:noFill/>
          </a:ln>
        </p:spPr>
      </p:pic>
      <p:sp>
        <p:nvSpPr>
          <p:cNvPr id="137" name="Google Shape;137;p7"/>
          <p:cNvSpPr txBox="1"/>
          <p:nvPr/>
        </p:nvSpPr>
        <p:spPr>
          <a:xfrm>
            <a:off x="8080247" y="1646093"/>
            <a:ext cx="346044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David"/>
              <a:buNone/>
            </a:pPr>
            <a:r>
              <a:rPr b="0" i="0" lang="iw-IL" sz="2400" u="none" cap="none" strike="noStrike">
                <a:solidFill>
                  <a:srgbClr val="FF0000"/>
                </a:solidFill>
                <a:latin typeface="David"/>
                <a:ea typeface="David"/>
                <a:cs typeface="David"/>
                <a:sym typeface="David"/>
              </a:rPr>
              <a:t>10/1-על </a:t>
            </a:r>
            <a:r>
              <a:rPr b="0" i="0" lang="iw-IL" sz="2400" u="sng" cap="none" strike="noStrike">
                <a:solidFill>
                  <a:srgbClr val="FF0000"/>
                </a:solidFill>
                <a:latin typeface="David"/>
                <a:ea typeface="David"/>
                <a:cs typeface="David"/>
                <a:sym typeface="David"/>
              </a:rPr>
              <a:t>קרטון</a:t>
            </a:r>
            <a:r>
              <a:rPr b="0" i="0" lang="iw-IL" sz="2400" u="none" cap="none" strike="noStrike">
                <a:solidFill>
                  <a:srgbClr val="FF0000"/>
                </a:solidFill>
                <a:latin typeface="David"/>
                <a:ea typeface="David"/>
                <a:cs typeface="David"/>
                <a:sym typeface="David"/>
              </a:rPr>
              <a:t> של מנות קרב</a:t>
            </a:r>
            <a:endParaRPr/>
          </a:p>
        </p:txBody>
      </p:sp>
      <p:sp>
        <p:nvSpPr>
          <p:cNvPr id="138" name="Google Shape;138;p7"/>
          <p:cNvSpPr txBox="1"/>
          <p:nvPr/>
        </p:nvSpPr>
        <p:spPr>
          <a:xfrm>
            <a:off x="3783721" y="1944447"/>
            <a:ext cx="3566098" cy="95410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800"/>
              <a:buFont typeface="David"/>
              <a:buNone/>
            </a:pPr>
            <a:r>
              <a:rPr b="0" i="0" lang="iw-IL" sz="2800" u="sng" cap="none" strike="noStrike">
                <a:solidFill>
                  <a:srgbClr val="FF0000"/>
                </a:solidFill>
                <a:latin typeface="David"/>
                <a:ea typeface="David"/>
                <a:cs typeface="David"/>
                <a:sym typeface="David"/>
              </a:rPr>
              <a:t>ביום הנפילה</a:t>
            </a:r>
            <a:r>
              <a:rPr b="0" i="0" lang="iw-IL" sz="2800" u="none" cap="none" strike="noStrike">
                <a:solidFill>
                  <a:srgbClr val="FF0000"/>
                </a:solidFill>
                <a:latin typeface="David"/>
                <a:ea typeface="David"/>
                <a:cs typeface="David"/>
                <a:sym typeface="David"/>
              </a:rPr>
              <a:t>, 15/10, תוך כדי הופעה של יהורם גאון</a:t>
            </a:r>
            <a:endParaRPr b="0" i="0" sz="2800" u="none" cap="none" strike="noStrike">
              <a:solidFill>
                <a:srgbClr val="FF0000"/>
              </a:solidFill>
              <a:latin typeface="David"/>
              <a:ea typeface="David"/>
              <a:cs typeface="David"/>
              <a:sym typeface="David"/>
            </a:endParaRPr>
          </a:p>
        </p:txBody>
      </p:sp>
      <p:sp>
        <p:nvSpPr>
          <p:cNvPr id="139" name="Google Shape;139;p7"/>
          <p:cNvSpPr txBox="1"/>
          <p:nvPr/>
        </p:nvSpPr>
        <p:spPr>
          <a:xfrm>
            <a:off x="0" y="1275189"/>
            <a:ext cx="3713746" cy="83099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David"/>
              <a:buNone/>
            </a:pPr>
            <a:r>
              <a:rPr b="0" i="0" lang="iw-IL" sz="2400" u="none" cap="none" strike="noStrike">
                <a:solidFill>
                  <a:srgbClr val="FF0000"/>
                </a:solidFill>
                <a:latin typeface="David"/>
                <a:ea typeface="David"/>
                <a:cs typeface="David"/>
                <a:sym typeface="David"/>
              </a:rPr>
              <a:t>14/10- מודיע </a:t>
            </a:r>
            <a:r>
              <a:rPr b="0" i="0" lang="iw-IL" sz="2400" u="sng" cap="none" strike="noStrike">
                <a:solidFill>
                  <a:srgbClr val="FF0000"/>
                </a:solidFill>
                <a:latin typeface="David"/>
                <a:ea typeface="David"/>
                <a:cs typeface="David"/>
                <a:sym typeface="David"/>
              </a:rPr>
              <a:t>שעוד שבוע</a:t>
            </a:r>
            <a:r>
              <a:rPr b="0" i="0" lang="iw-IL" sz="2400" u="none" cap="none" strike="noStrike">
                <a:solidFill>
                  <a:srgbClr val="FF0000"/>
                </a:solidFill>
                <a:latin typeface="David"/>
                <a:ea typeface="David"/>
                <a:cs typeface="David"/>
                <a:sym typeface="David"/>
              </a:rPr>
              <a:t> צריך להתחיל באוניברסיטת באר שבע</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https://mharpaz.files.wordpress.com/2020/06/20200608_093011.jpg?w=530" id="144" name="Google Shape;144;p8"/>
          <p:cNvPicPr preferRelativeResize="0"/>
          <p:nvPr>
            <p:ph idx="1" type="body"/>
          </p:nvPr>
        </p:nvPicPr>
        <p:blipFill rotWithShape="1">
          <a:blip r:embed="rId3">
            <a:alphaModFix/>
          </a:blip>
          <a:srcRect b="0" l="0" r="0" t="0"/>
          <a:stretch/>
        </p:blipFill>
        <p:spPr>
          <a:xfrm>
            <a:off x="2491653" y="99025"/>
            <a:ext cx="8055634" cy="6041726"/>
          </a:xfrm>
          <a:prstGeom prst="rect">
            <a:avLst/>
          </a:prstGeom>
          <a:noFill/>
          <a:ln>
            <a:noFill/>
          </a:ln>
        </p:spPr>
      </p:pic>
      <p:sp>
        <p:nvSpPr>
          <p:cNvPr id="145" name="Google Shape;145;p8"/>
          <p:cNvSpPr txBox="1"/>
          <p:nvPr/>
        </p:nvSpPr>
        <p:spPr>
          <a:xfrm>
            <a:off x="2426329" y="6183517"/>
            <a:ext cx="8799968" cy="40011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iw-IL" sz="2000">
                <a:solidFill>
                  <a:schemeClr val="dk1"/>
                </a:solidFill>
                <a:latin typeface="Calibri"/>
                <a:ea typeface="Calibri"/>
                <a:cs typeface="Calibri"/>
                <a:sym typeface="Calibri"/>
              </a:rPr>
              <a:t>אזור החווה הסינית, ציר טרטור, ציר נחלה, ציר לכסיקון – צומת טרטור -לכסיקון</a:t>
            </a:r>
            <a:endParaRPr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002D86"/>
              </a:buClr>
              <a:buSzPts val="4800"/>
              <a:buFont typeface="David"/>
              <a:buNone/>
            </a:pPr>
            <a:r>
              <a:rPr lang="iw-IL" sz="4800">
                <a:solidFill>
                  <a:srgbClr val="002D86"/>
                </a:solidFill>
                <a:latin typeface="David"/>
                <a:ea typeface="David"/>
                <a:cs typeface="David"/>
                <a:sym typeface="David"/>
              </a:rPr>
              <a:t>הקרב על צליחת תעלת סואץ- </a:t>
            </a:r>
            <a:br>
              <a:rPr lang="iw-IL" sz="4800">
                <a:solidFill>
                  <a:srgbClr val="002D86"/>
                </a:solidFill>
                <a:latin typeface="David"/>
                <a:ea typeface="David"/>
                <a:cs typeface="David"/>
                <a:sym typeface="David"/>
              </a:rPr>
            </a:br>
            <a:r>
              <a:rPr lang="iw-IL" sz="4800">
                <a:solidFill>
                  <a:srgbClr val="002D86"/>
                </a:solidFill>
                <a:latin typeface="David"/>
                <a:ea typeface="David"/>
                <a:cs typeface="David"/>
                <a:sym typeface="David"/>
              </a:rPr>
              <a:t>במלחמת יום הכיפורים</a:t>
            </a:r>
            <a:endParaRPr/>
          </a:p>
        </p:txBody>
      </p:sp>
      <p:sp>
        <p:nvSpPr>
          <p:cNvPr id="151" name="Google Shape;151;p9"/>
          <p:cNvSpPr txBox="1"/>
          <p:nvPr>
            <p:ph idx="1" type="body"/>
          </p:nvPr>
        </p:nvSpPr>
        <p:spPr>
          <a:xfrm>
            <a:off x="199176" y="1690688"/>
            <a:ext cx="11154624" cy="4351338"/>
          </a:xfrm>
          <a:prstGeom prst="rect">
            <a:avLst/>
          </a:prstGeom>
          <a:noFill/>
          <a:ln>
            <a:noFill/>
          </a:ln>
        </p:spPr>
        <p:txBody>
          <a:bodyPr anchorCtr="0" anchor="t" bIns="45700" lIns="91425" spcFirstLastPara="1" rIns="91425" wrap="square" tIns="45700">
            <a:noAutofit/>
          </a:bodyPr>
          <a:lstStyle/>
          <a:p>
            <a:pPr indent="-228600" lvl="0" marL="228600" rtl="1" algn="r">
              <a:lnSpc>
                <a:spcPct val="90000"/>
              </a:lnSpc>
              <a:spcBef>
                <a:spcPts val="0"/>
              </a:spcBef>
              <a:spcAft>
                <a:spcPts val="0"/>
              </a:spcAft>
              <a:buClr>
                <a:srgbClr val="002D86"/>
              </a:buClr>
              <a:buSzPts val="3600"/>
              <a:buChar char="•"/>
            </a:pPr>
            <a:r>
              <a:rPr lang="iw-IL" sz="3600">
                <a:solidFill>
                  <a:srgbClr val="002D86"/>
                </a:solidFill>
                <a:latin typeface="David"/>
                <a:ea typeface="David"/>
                <a:cs typeface="David"/>
                <a:sym typeface="David"/>
              </a:rPr>
              <a:t>פלוגת "חריף"</a:t>
            </a:r>
            <a:endParaRPr/>
          </a:p>
          <a:p>
            <a:pPr indent="-228600" lvl="0" marL="228600" rtl="1" algn="r">
              <a:lnSpc>
                <a:spcPct val="90000"/>
              </a:lnSpc>
              <a:spcBef>
                <a:spcPts val="1000"/>
              </a:spcBef>
              <a:spcAft>
                <a:spcPts val="0"/>
              </a:spcAft>
              <a:buClr>
                <a:srgbClr val="002D86"/>
              </a:buClr>
              <a:buSzPts val="3600"/>
              <a:buChar char="•"/>
            </a:pPr>
            <a:r>
              <a:rPr lang="iw-IL" sz="3600">
                <a:solidFill>
                  <a:srgbClr val="002D86"/>
                </a:solidFill>
                <a:latin typeface="David"/>
                <a:ea typeface="David"/>
                <a:cs typeface="David"/>
                <a:sym typeface="David"/>
              </a:rPr>
              <a:t>פלוגת שריון של חיילי מילואים מקבלת על עצמה משימה מיוחדת. מפקד הפלוגה- יוחאי גלעד, נהג הטנק- קרלוס שלום בן טולילה</a:t>
            </a:r>
            <a:endParaRPr sz="3600">
              <a:solidFill>
                <a:srgbClr val="002D86"/>
              </a:solidFill>
              <a:latin typeface="David"/>
              <a:ea typeface="David"/>
              <a:cs typeface="David"/>
              <a:sym typeface="David"/>
            </a:endParaRPr>
          </a:p>
          <a:p>
            <a:pPr indent="-228600" lvl="0" marL="228600" rtl="1" algn="r">
              <a:lnSpc>
                <a:spcPct val="90000"/>
              </a:lnSpc>
              <a:spcBef>
                <a:spcPts val="1000"/>
              </a:spcBef>
              <a:spcAft>
                <a:spcPts val="0"/>
              </a:spcAft>
              <a:buClr>
                <a:srgbClr val="002D86"/>
              </a:buClr>
              <a:buSzPts val="3600"/>
              <a:buChar char="•"/>
            </a:pPr>
            <a:r>
              <a:rPr lang="iw-IL" sz="3600">
                <a:solidFill>
                  <a:srgbClr val="002D86"/>
                </a:solidFill>
                <a:latin typeface="David"/>
                <a:ea typeface="David"/>
                <a:cs typeface="David"/>
                <a:sym typeface="David"/>
              </a:rPr>
              <a:t>הובלת צנחנים לנקודת צליחת התעלה בחווה הסינית בסיני</a:t>
            </a:r>
            <a:endParaRPr/>
          </a:p>
          <a:p>
            <a:pPr indent="-228600" lvl="0" marL="228600" rtl="1" algn="r">
              <a:lnSpc>
                <a:spcPct val="90000"/>
              </a:lnSpc>
              <a:spcBef>
                <a:spcPts val="1000"/>
              </a:spcBef>
              <a:spcAft>
                <a:spcPts val="0"/>
              </a:spcAft>
              <a:buClr>
                <a:srgbClr val="002D86"/>
              </a:buClr>
              <a:buSzPts val="3600"/>
              <a:buChar char="•"/>
            </a:pPr>
            <a:r>
              <a:rPr lang="iw-IL" sz="3600">
                <a:solidFill>
                  <a:srgbClr val="002D86"/>
                </a:solidFill>
                <a:latin typeface="David"/>
                <a:ea typeface="David"/>
                <a:cs typeface="David"/>
                <a:sym typeface="David"/>
              </a:rPr>
              <a:t>מתי? בלילה שבין ה- 15-16 באוקטובר 1973</a:t>
            </a:r>
            <a:endParaRPr/>
          </a:p>
          <a:p>
            <a:pPr indent="-228600" lvl="0" marL="228600" rtl="1" algn="r">
              <a:lnSpc>
                <a:spcPct val="90000"/>
              </a:lnSpc>
              <a:spcBef>
                <a:spcPts val="1000"/>
              </a:spcBef>
              <a:spcAft>
                <a:spcPts val="0"/>
              </a:spcAft>
              <a:buClr>
                <a:srgbClr val="002D86"/>
              </a:buClr>
              <a:buSzPts val="3600"/>
              <a:buChar char="•"/>
            </a:pPr>
            <a:r>
              <a:rPr lang="iw-IL" sz="3600">
                <a:solidFill>
                  <a:srgbClr val="002D86"/>
                </a:solidFill>
                <a:latin typeface="David"/>
                <a:ea typeface="David"/>
                <a:cs typeface="David"/>
                <a:sym typeface="David"/>
              </a:rPr>
              <a:t>הם מצליחים במשימה- מביאים את הצנחנים בסירות הגומי שלהם לנקודת הצליחה.</a:t>
            </a:r>
            <a:endParaRPr/>
          </a:p>
          <a:p>
            <a:pPr indent="-228600" lvl="0" marL="228600" rtl="1" algn="r">
              <a:lnSpc>
                <a:spcPct val="90000"/>
              </a:lnSpc>
              <a:spcBef>
                <a:spcPts val="1000"/>
              </a:spcBef>
              <a:spcAft>
                <a:spcPts val="0"/>
              </a:spcAft>
              <a:buClr>
                <a:srgbClr val="002D86"/>
              </a:buClr>
              <a:buSzPts val="3600"/>
              <a:buChar char="•"/>
            </a:pPr>
            <a:r>
              <a:rPr lang="iw-IL" sz="3600">
                <a:solidFill>
                  <a:srgbClr val="002D86"/>
                </a:solidFill>
                <a:latin typeface="David"/>
                <a:ea typeface="David"/>
                <a:cs typeface="David"/>
                <a:sym typeface="David"/>
              </a:rPr>
              <a:t>מה קורה באותו לילה אחרי זה?</a:t>
            </a:r>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2020-04-25T08:37:53Z</dcterms:created>
  <dc:creator>David Bentolila</dc:creator>
</cp:coreProperties>
</file>